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1230" r:id="rId2"/>
    <p:sldId id="1228" r:id="rId3"/>
    <p:sldId id="1229" r:id="rId4"/>
    <p:sldId id="696" r:id="rId5"/>
    <p:sldId id="699" r:id="rId6"/>
    <p:sldId id="1224" r:id="rId7"/>
    <p:sldId id="1234" r:id="rId8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idt-Nave, Christa" initials="CSN" lastIdx="2" clrIdx="0">
    <p:extLst>
      <p:ext uri="{19B8F6BF-5375-455C-9EA6-DF929625EA0E}">
        <p15:presenceInfo xmlns:p15="http://schemas.microsoft.com/office/powerpoint/2012/main" userId="Scheidt-Nave, Christa" providerId="None"/>
      </p:ext>
    </p:extLst>
  </p:cmAuthor>
  <p:cmAuthor id="2" name="Silva de Almeida, Maria" initials="SdAM" lastIdx="1" clrIdx="1">
    <p:extLst>
      <p:ext uri="{19B8F6BF-5375-455C-9EA6-DF929625EA0E}">
        <p15:presenceInfo xmlns:p15="http://schemas.microsoft.com/office/powerpoint/2012/main" userId="Silva de Almeida, Maria" providerId="None"/>
      </p:ext>
    </p:extLst>
  </p:cmAuthor>
  <p:cmAuthor id="3" name="Gubernath, John" initials="GJ" lastIdx="3" clrIdx="2">
    <p:extLst>
      <p:ext uri="{19B8F6BF-5375-455C-9EA6-DF929625EA0E}">
        <p15:presenceInfo xmlns:p15="http://schemas.microsoft.com/office/powerpoint/2012/main" userId="Gubernath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57A9"/>
    <a:srgbClr val="E3E9FB"/>
    <a:srgbClr val="DFE6FA"/>
    <a:srgbClr val="D4DDF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87251" autoAdjust="0"/>
  </p:normalViewPr>
  <p:slideViewPr>
    <p:cSldViewPr snapToGrid="0">
      <p:cViewPr varScale="1">
        <p:scale>
          <a:sx n="96" d="100"/>
          <a:sy n="96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ED09-C620-4DC4-AEBB-2103CAA67739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01B7-D35C-4239-87BD-66207382E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5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C4654-AEDA-4718-8A1E-3DBB27E4E0D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77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93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72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4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12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65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06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05.05.2022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91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05.05.2022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716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</a:t>
            </a:r>
            <a:r>
              <a:rPr lang="en-US" dirty="0" err="1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286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BMG Meeting Long COVID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8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BMG Meeting Long COVID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362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26.07.2022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BMG Meeting Long COVID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6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26.07.2022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BMG Meeting Long COVID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26.07.2022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BMG Meeting Long COVID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8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RKI BMG Meeting Long COVID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46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07.06.2023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en-US" dirty="0"/>
              <a:t>RKI </a:t>
            </a:r>
            <a:r>
              <a:rPr lang="en-US" dirty="0" err="1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49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3"/>
          <p:cNvSpPr>
            <a:spLocks noGrp="1"/>
          </p:cNvSpPr>
          <p:nvPr>
            <p:ph type="ctrTitle"/>
          </p:nvPr>
        </p:nvSpPr>
        <p:spPr>
          <a:xfrm>
            <a:off x="5322914" y="2266950"/>
            <a:ext cx="5960545" cy="348414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dirty="0" err="1"/>
              <a:t>Langfristige</a:t>
            </a:r>
            <a:r>
              <a:rPr lang="en-US" sz="1900" dirty="0"/>
              <a:t> </a:t>
            </a:r>
            <a:r>
              <a:rPr lang="en-US" sz="1900" dirty="0" err="1"/>
              <a:t>gesundheitliche</a:t>
            </a:r>
            <a:r>
              <a:rPr lang="en-US" sz="1900" dirty="0"/>
              <a:t> </a:t>
            </a:r>
            <a:r>
              <a:rPr lang="en-US" sz="1900" dirty="0" err="1"/>
              <a:t>Folgen</a:t>
            </a:r>
            <a:r>
              <a:rPr lang="en-US" sz="1900" dirty="0"/>
              <a:t> der SARS-CoV-2- </a:t>
            </a:r>
            <a:r>
              <a:rPr lang="en-US" sz="1900" dirty="0" err="1"/>
              <a:t>Infektion</a:t>
            </a:r>
            <a:r>
              <a:rPr lang="en-US" sz="1900" dirty="0"/>
              <a:t>: </a:t>
            </a:r>
            <a:r>
              <a:rPr lang="en-US" sz="1900" dirty="0" err="1"/>
              <a:t>Ergebnisse</a:t>
            </a:r>
            <a:r>
              <a:rPr lang="en-US" sz="1900" dirty="0"/>
              <a:t> der </a:t>
            </a:r>
            <a:r>
              <a:rPr lang="en-US" sz="1900" dirty="0" err="1"/>
              <a:t>bevölkerungsbezogenen</a:t>
            </a:r>
            <a:r>
              <a:rPr lang="en-US" sz="1900" dirty="0"/>
              <a:t> </a:t>
            </a:r>
            <a:r>
              <a:rPr lang="en-US" sz="1900" dirty="0" err="1"/>
              <a:t>Studie</a:t>
            </a:r>
            <a:r>
              <a:rPr lang="en-US" sz="1900" dirty="0"/>
              <a:t> “</a:t>
            </a:r>
            <a:r>
              <a:rPr lang="en-US" sz="1900" dirty="0" err="1"/>
              <a:t>CoMoLo</a:t>
            </a:r>
            <a:r>
              <a:rPr lang="en-US" sz="1900" dirty="0"/>
              <a:t> – Follow-up” </a:t>
            </a:r>
            <a:r>
              <a:rPr lang="en-US" sz="1200" b="0" dirty="0"/>
              <a:t>		</a:t>
            </a:r>
            <a:br>
              <a:rPr lang="de-DE" dirty="0"/>
            </a:br>
            <a:br>
              <a:rPr lang="de-DE" sz="800" dirty="0"/>
            </a:br>
            <a:r>
              <a:rPr lang="de-DE" sz="1500" b="0" dirty="0"/>
              <a:t>Christin Heidemann, Giselle Sarganas, Yong Du, </a:t>
            </a:r>
            <a:r>
              <a:rPr lang="en-US" sz="1500" b="0" dirty="0"/>
              <a:t>Beate Gaertner, Christina </a:t>
            </a:r>
            <a:r>
              <a:rPr lang="en-US" sz="1500" b="0" dirty="0" err="1"/>
              <a:t>Poethko</a:t>
            </a:r>
            <a:r>
              <a:rPr lang="en-US" sz="1500" b="0" dirty="0"/>
              <a:t>-Müller, Caroline Cohrdes, Sein Schmidt, Martin Schlaud, </a:t>
            </a:r>
            <a:r>
              <a:rPr lang="de-DE" sz="1500" b="0" dirty="0"/>
              <a:t>Christa Scheidt-Nave </a:t>
            </a:r>
            <a:br>
              <a:rPr lang="de-DE" sz="1500" b="0" dirty="0"/>
            </a:br>
            <a:br>
              <a:rPr lang="de-DE" sz="1500" b="0" dirty="0"/>
            </a:br>
            <a:r>
              <a:rPr lang="en-US" sz="1500" b="0" dirty="0"/>
              <a:t>(BMC Public Health, in review)</a:t>
            </a:r>
            <a:br>
              <a:rPr lang="de-DE" sz="2000" dirty="0"/>
            </a:br>
            <a:br>
              <a:rPr lang="de-DE" sz="2400" dirty="0"/>
            </a:br>
            <a:br>
              <a:rPr lang="de-DE" sz="2400" dirty="0"/>
            </a:br>
            <a:r>
              <a:rPr lang="de-DE" sz="2133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72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>
            <a:extLst>
              <a:ext uri="{FF2B5EF4-FFF2-40B4-BE49-F238E27FC236}">
                <a16:creationId xmlns:a16="http://schemas.microsoft.com/office/drawing/2014/main" id="{4FD60512-B1B6-42AA-9566-3A5C986B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8" y="1739966"/>
            <a:ext cx="7768110" cy="392227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7F4873-F8B6-41F4-BE8C-9B54DA7F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BE104A-82C8-487F-B29F-6F7787E6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RKI </a:t>
            </a:r>
            <a:r>
              <a:rPr lang="en-US" dirty="0" err="1"/>
              <a:t>Krisenstab</a:t>
            </a:r>
            <a:r>
              <a:rPr lang="en-US" dirty="0"/>
              <a:t>: </a:t>
            </a:r>
            <a:r>
              <a:rPr lang="en-US" dirty="0" err="1"/>
              <a:t>CoMoLo</a:t>
            </a:r>
            <a:r>
              <a:rPr lang="en-US" dirty="0"/>
              <a:t> – Follow-up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DC3023-79EE-4088-BC51-2E847A78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61E493-AA3D-408A-9C2C-E0CCAF2403F0}"/>
              </a:ext>
            </a:extLst>
          </p:cNvPr>
          <p:cNvSpPr txBox="1"/>
          <p:nvPr/>
        </p:nvSpPr>
        <p:spPr>
          <a:xfrm>
            <a:off x="8253046" y="1633623"/>
            <a:ext cx="3725160" cy="423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de-DE" sz="1750" dirty="0"/>
              <a:t>Unterscheiden sich Personen mit</a:t>
            </a:r>
            <a:br>
              <a:rPr lang="de-DE" sz="1750" dirty="0"/>
            </a:br>
            <a:r>
              <a:rPr lang="de-DE" sz="1750" dirty="0"/>
              <a:t>und ohne SARS-CoV-2-Infektion zur Basisuntersuchung nach mehr als </a:t>
            </a:r>
            <a:br>
              <a:rPr lang="de-DE" sz="1750" dirty="0"/>
            </a:br>
            <a:r>
              <a:rPr lang="de-DE" sz="1750" dirty="0"/>
              <a:t>1 Jahr Nachbeobachtung hinsichtlich:</a:t>
            </a:r>
          </a:p>
          <a:p>
            <a:pPr marL="269875" indent="-269875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de-DE" sz="1750" dirty="0"/>
              <a:t>des Vorliegens anhaltender Long COVID-assoziierter Symptome</a:t>
            </a:r>
          </a:p>
          <a:p>
            <a:pPr marL="269875" indent="-269875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de-DE" sz="1750" dirty="0"/>
              <a:t>des Neuauftretens ärztlich diagnostizierter Erkrankungen</a:t>
            </a:r>
          </a:p>
          <a:p>
            <a:pPr marL="269875" indent="-269875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de-DE" sz="1750" dirty="0"/>
              <a:t>der selbsteingeschätzten gesundheitsbezogenen Lebensqualität</a:t>
            </a:r>
          </a:p>
          <a:p>
            <a:pPr marL="269875" indent="-269875">
              <a:lnSpc>
                <a:spcPct val="110000"/>
              </a:lnSpc>
              <a:spcAft>
                <a:spcPts val="300"/>
              </a:spcAft>
              <a:buFont typeface="+mj-lt"/>
              <a:buAutoNum type="arabicParenR"/>
            </a:pPr>
            <a:r>
              <a:rPr lang="de-DE" sz="1750" dirty="0"/>
              <a:t>des selbsteingeschätzten allgemeinen Gesundheitszustands?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185107A-DE97-4BE7-8E7D-1420AED0C173}"/>
              </a:ext>
            </a:extLst>
          </p:cNvPr>
          <p:cNvSpPr/>
          <p:nvPr/>
        </p:nvSpPr>
        <p:spPr>
          <a:xfrm>
            <a:off x="596394" y="5181597"/>
            <a:ext cx="7092000" cy="3960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8831158-ACE4-4FBD-81D9-F5A1A1EAE4B7}"/>
              </a:ext>
            </a:extLst>
          </p:cNvPr>
          <p:cNvSpPr/>
          <p:nvPr/>
        </p:nvSpPr>
        <p:spPr>
          <a:xfrm>
            <a:off x="596394" y="4749290"/>
            <a:ext cx="7092000" cy="3960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97176C13-202F-4A8C-B324-0ABA94EF1C26}"/>
              </a:ext>
            </a:extLst>
          </p:cNvPr>
          <p:cNvSpPr txBox="1">
            <a:spLocks/>
          </p:cNvSpPr>
          <p:nvPr/>
        </p:nvSpPr>
        <p:spPr>
          <a:xfrm>
            <a:off x="276406" y="619887"/>
            <a:ext cx="9934394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CORONA-MONITORING lokal (</a:t>
            </a:r>
            <a:r>
              <a:rPr lang="de-DE" sz="2400" dirty="0" err="1"/>
              <a:t>CoMoLo</a:t>
            </a:r>
            <a:r>
              <a:rPr lang="de-DE" sz="2400" dirty="0"/>
              <a:t>) – Follow-</a:t>
            </a:r>
            <a:r>
              <a:rPr lang="de-DE" sz="2400" dirty="0" err="1"/>
              <a:t>up</a:t>
            </a:r>
            <a:r>
              <a:rPr lang="de-DE" sz="2400" dirty="0"/>
              <a:t>: Design &amp; Fragestellung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A0949FE-AAC4-4306-9F91-9AA567949E75}"/>
              </a:ext>
            </a:extLst>
          </p:cNvPr>
          <p:cNvSpPr txBox="1"/>
          <p:nvPr/>
        </p:nvSpPr>
        <p:spPr>
          <a:xfrm>
            <a:off x="4497480" y="5675103"/>
            <a:ext cx="3459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Santos-Hövener et al. J Health </a:t>
            </a:r>
            <a:r>
              <a:rPr lang="de-DE" sz="1000" dirty="0" err="1"/>
              <a:t>Monit</a:t>
            </a:r>
            <a:r>
              <a:rPr lang="de-DE" sz="1000" dirty="0"/>
              <a:t>. 2020 (Studienprotokoll)</a:t>
            </a:r>
          </a:p>
        </p:txBody>
      </p:sp>
    </p:spTree>
    <p:extLst>
      <p:ext uri="{BB962C8B-B14F-4D97-AF65-F5344CB8AC3E}">
        <p14:creationId xmlns:p14="http://schemas.microsoft.com/office/powerpoint/2010/main" val="35715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30AA8F-3D38-412E-A535-9B32291D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CC732D-746E-44AD-850E-9AF25F20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98EA25-F90A-4AED-891C-7B435C6CFEEB}"/>
              </a:ext>
            </a:extLst>
          </p:cNvPr>
          <p:cNvSpPr/>
          <p:nvPr/>
        </p:nvSpPr>
        <p:spPr>
          <a:xfrm>
            <a:off x="3900614" y="1540476"/>
            <a:ext cx="3096000" cy="324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Keine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Teilnahme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an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Nachbeobachtung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=2900)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D52107-3F4E-4330-9A00-CBA6278EEBCA}"/>
              </a:ext>
            </a:extLst>
          </p:cNvPr>
          <p:cNvSpPr/>
          <p:nvPr/>
        </p:nvSpPr>
        <p:spPr>
          <a:xfrm>
            <a:off x="3900614" y="531388"/>
            <a:ext cx="3096000" cy="486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Ausschlusskriterien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für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Nachbeobachtung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Keine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gültige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Zustimmung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für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Nachbeobachtung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=609)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Verstorben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=18)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853FC86-2606-44BC-8411-759C3622B1A5}"/>
              </a:ext>
            </a:extLst>
          </p:cNvPr>
          <p:cNvCxnSpPr>
            <a:cxnSpLocks/>
          </p:cNvCxnSpPr>
          <p:nvPr/>
        </p:nvCxnSpPr>
        <p:spPr>
          <a:xfrm flipH="1">
            <a:off x="2634827" y="774388"/>
            <a:ext cx="1224000" cy="0"/>
          </a:xfrm>
          <a:prstGeom prst="straightConnector1">
            <a:avLst/>
          </a:prstGeom>
          <a:ln w="15875">
            <a:headEnd type="stealth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617CA8D-8197-4D5F-A6C0-2045DFBB3D9C}"/>
              </a:ext>
            </a:extLst>
          </p:cNvPr>
          <p:cNvCxnSpPr>
            <a:cxnSpLocks/>
          </p:cNvCxnSpPr>
          <p:nvPr/>
        </p:nvCxnSpPr>
        <p:spPr>
          <a:xfrm>
            <a:off x="2635237" y="1454874"/>
            <a:ext cx="0" cy="468000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E7767D8A-4D65-44DE-A426-2E47406A6A73}"/>
              </a:ext>
            </a:extLst>
          </p:cNvPr>
          <p:cNvSpPr/>
          <p:nvPr/>
        </p:nvSpPr>
        <p:spPr>
          <a:xfrm>
            <a:off x="589107" y="4713752"/>
            <a:ext cx="2016000" cy="1620000"/>
          </a:xfrm>
          <a:prstGeom prst="rect">
            <a:avLst/>
          </a:prstGeom>
          <a:solidFill>
            <a:srgbClr val="F5F9E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300"/>
              </a:spcAft>
            </a:pP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SARS-CoV-2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Infektion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b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zur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Basisuntersuchung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=350)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Positiver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IgG-Wert </a:t>
            </a:r>
            <a:r>
              <a:rPr lang="en-US" sz="1000" i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PCR-Test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zur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Basisuntersuchung</a:t>
            </a:r>
            <a:endParaRPr lang="en-US" sz="1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i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Selbstangabe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COVID-19-Arztdiagnose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durch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Labortest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Basis-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Kurzfragebogen</a:t>
            </a:r>
            <a:endParaRPr lang="en-US" sz="1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i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Selbstangabe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Labortest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COVID-19-Arztdiagnose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Basis-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Langfragebogen</a:t>
            </a:r>
            <a:endParaRPr lang="en-US" sz="1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F644811-AF98-4455-B2A4-DC15595A7D87}"/>
              </a:ext>
            </a:extLst>
          </p:cNvPr>
          <p:cNvSpPr/>
          <p:nvPr/>
        </p:nvSpPr>
        <p:spPr>
          <a:xfrm>
            <a:off x="2747509" y="4713752"/>
            <a:ext cx="2016000" cy="1620000"/>
          </a:xfrm>
          <a:prstGeom prst="rect">
            <a:avLst/>
          </a:prstGeom>
          <a:solidFill>
            <a:srgbClr val="F5F9E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300"/>
              </a:spcAft>
            </a:pP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Keine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SARS-CoV-2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Infektion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b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zur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Basisuntersuchung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b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Nachbeobachtung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=4467)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Keines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der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für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SARS-CoV-2-Infektion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zur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Basisuntersuchung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geltenden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Kriterien</a:t>
            </a:r>
            <a:endParaRPr lang="en-US" sz="1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und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keine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Selbstangabe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positivem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PCR-Test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Nachbefragungsbogen</a:t>
            </a:r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66CE86-0930-4B3F-B754-12BFECF3361B}"/>
              </a:ext>
            </a:extLst>
          </p:cNvPr>
          <p:cNvSpPr/>
          <p:nvPr/>
        </p:nvSpPr>
        <p:spPr>
          <a:xfrm>
            <a:off x="3900614" y="2451262"/>
            <a:ext cx="3860465" cy="1332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Schrittweise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Ausschlusskriterien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für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Analyse</a:t>
            </a:r>
            <a:endParaRPr lang="en-US" sz="9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Fehlender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IgG-Wert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PCR-Test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zur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Basisuntersuchung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=22)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Fehlende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Selbstangabe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COVID-19-Arztdiagnose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durch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Labortest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Basis-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Kurzfragebogen</a:t>
            </a:r>
            <a:r>
              <a:rPr lang="en-US" sz="900" b="1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=115)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Fehlende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Selbstangabe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Labortest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(n=16)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oder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COVID-19-Arztdiagnose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Basis-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Langfragebogen</a:t>
            </a:r>
            <a:r>
              <a:rPr lang="en-US" sz="900" b="1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=203)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Fehlende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Selbtsangabe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zum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PCR Test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Nachbefragungsbogen</a:t>
            </a:r>
            <a:r>
              <a:rPr lang="en-US" sz="900" b="1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=35)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Erstmalige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SARS-CoV-2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Infektion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während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Nachbeobachtung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aufgrund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Selbstangabe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positivem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PCR-Test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im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Nachbefragungsbogen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=264)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91365C-E8D3-4897-A653-A59AAA41B279}"/>
              </a:ext>
            </a:extLst>
          </p:cNvPr>
          <p:cNvSpPr/>
          <p:nvPr/>
        </p:nvSpPr>
        <p:spPr>
          <a:xfrm>
            <a:off x="1558694" y="87980"/>
            <a:ext cx="2160000" cy="396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Teilnehmende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Basisuntersuchung</a:t>
            </a:r>
            <a:endParaRPr lang="en-US" sz="1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=8999 (4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Gemeinden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A4E4F3A-0EED-42EF-B638-BA9461037752}"/>
              </a:ext>
            </a:extLst>
          </p:cNvPr>
          <p:cNvCxnSpPr>
            <a:cxnSpLocks/>
          </p:cNvCxnSpPr>
          <p:nvPr/>
        </p:nvCxnSpPr>
        <p:spPr>
          <a:xfrm flipH="1">
            <a:off x="2635041" y="2366547"/>
            <a:ext cx="392" cy="1512000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1CDC1E15-86AE-4114-A126-61416298048C}"/>
              </a:ext>
            </a:extLst>
          </p:cNvPr>
          <p:cNvSpPr/>
          <p:nvPr/>
        </p:nvSpPr>
        <p:spPr>
          <a:xfrm>
            <a:off x="1563502" y="1069682"/>
            <a:ext cx="2160000" cy="396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Zulässig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für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Nachbefragungsbogen</a:t>
            </a:r>
            <a:endParaRPr lang="en-US" sz="9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=8372 (4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Gemeinden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F6E0F9D-A74D-427B-A2BE-1CAC0283693A}"/>
              </a:ext>
            </a:extLst>
          </p:cNvPr>
          <p:cNvSpPr/>
          <p:nvPr/>
        </p:nvSpPr>
        <p:spPr>
          <a:xfrm>
            <a:off x="1563499" y="1942357"/>
            <a:ext cx="2160000" cy="396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Ausfüllung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des </a:t>
            </a:r>
            <a:r>
              <a:rPr lang="en-US" sz="9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Nachbefragungsbogens</a:t>
            </a:r>
            <a:r>
              <a:rPr lang="en-US" sz="9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=5472 (4 </a:t>
            </a:r>
            <a:r>
              <a:rPr lang="en-US" sz="9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Gemeinden</a:t>
            </a:r>
            <a:r>
              <a:rPr lang="en-US" sz="9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E804EE5-667A-48A7-BE15-06E8AA92BA7A}"/>
              </a:ext>
            </a:extLst>
          </p:cNvPr>
          <p:cNvCxnSpPr>
            <a:cxnSpLocks/>
          </p:cNvCxnSpPr>
          <p:nvPr/>
        </p:nvCxnSpPr>
        <p:spPr>
          <a:xfrm>
            <a:off x="2005209" y="4399558"/>
            <a:ext cx="0" cy="288000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44204CC-ADE1-46D2-9981-3465035BCC3C}"/>
              </a:ext>
            </a:extLst>
          </p:cNvPr>
          <p:cNvCxnSpPr>
            <a:cxnSpLocks/>
          </p:cNvCxnSpPr>
          <p:nvPr/>
        </p:nvCxnSpPr>
        <p:spPr>
          <a:xfrm flipH="1">
            <a:off x="2634827" y="1717125"/>
            <a:ext cx="1224000" cy="0"/>
          </a:xfrm>
          <a:prstGeom prst="straightConnector1">
            <a:avLst/>
          </a:prstGeom>
          <a:ln w="15875">
            <a:headEnd type="stealth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C43EB95-772C-43A4-9EDC-AE030611C265}"/>
              </a:ext>
            </a:extLst>
          </p:cNvPr>
          <p:cNvCxnSpPr>
            <a:cxnSpLocks/>
          </p:cNvCxnSpPr>
          <p:nvPr/>
        </p:nvCxnSpPr>
        <p:spPr>
          <a:xfrm flipH="1">
            <a:off x="2653377" y="3123227"/>
            <a:ext cx="1224000" cy="0"/>
          </a:xfrm>
          <a:prstGeom prst="straightConnector1">
            <a:avLst/>
          </a:prstGeom>
          <a:ln w="15875">
            <a:headEnd type="stealth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7895D1A-1100-499D-B6DE-6E0C0DEEB70C}"/>
              </a:ext>
            </a:extLst>
          </p:cNvPr>
          <p:cNvCxnSpPr>
            <a:cxnSpLocks/>
          </p:cNvCxnSpPr>
          <p:nvPr/>
        </p:nvCxnSpPr>
        <p:spPr>
          <a:xfrm>
            <a:off x="3337225" y="4399558"/>
            <a:ext cx="0" cy="288000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04CC762-CB13-48E9-B639-DF9CB9C19F76}"/>
              </a:ext>
            </a:extLst>
          </p:cNvPr>
          <p:cNvCxnSpPr>
            <a:cxnSpLocks/>
          </p:cNvCxnSpPr>
          <p:nvPr/>
        </p:nvCxnSpPr>
        <p:spPr>
          <a:xfrm>
            <a:off x="2634827" y="489438"/>
            <a:ext cx="0" cy="540000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7DCF1BE6-22BD-4E58-9F98-27CD68A93B2F}"/>
              </a:ext>
            </a:extLst>
          </p:cNvPr>
          <p:cNvSpPr/>
          <p:nvPr/>
        </p:nvSpPr>
        <p:spPr>
          <a:xfrm>
            <a:off x="1493399" y="3896052"/>
            <a:ext cx="2304000" cy="486000"/>
          </a:xfrm>
          <a:prstGeom prst="rect">
            <a:avLst/>
          </a:prstGeom>
          <a:solidFill>
            <a:srgbClr val="F5F9EB">
              <a:alpha val="1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Studienpopulation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für</a:t>
            </a:r>
            <a:r>
              <a:rPr lang="en-US" sz="1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Hauptanalyse</a:t>
            </a:r>
            <a:endParaRPr lang="en-US" sz="1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=4817 (4 </a:t>
            </a:r>
            <a:r>
              <a:rPr lang="en-US" sz="1000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Gemeinden</a:t>
            </a:r>
            <a:r>
              <a:rPr lang="en-US" sz="1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8DF44206-9B29-4D3E-9EEF-BA08709E4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49603"/>
              </p:ext>
            </p:extLst>
          </p:nvPr>
        </p:nvGraphicFramePr>
        <p:xfrm>
          <a:off x="8353425" y="3203457"/>
          <a:ext cx="3476625" cy="313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029">
                  <a:extLst>
                    <a:ext uri="{9D8B030D-6E8A-4147-A177-3AD203B41FA5}">
                      <a16:colId xmlns:a16="http://schemas.microsoft.com/office/drawing/2014/main" val="3422602306"/>
                    </a:ext>
                  </a:extLst>
                </a:gridCol>
                <a:gridCol w="770573">
                  <a:extLst>
                    <a:ext uri="{9D8B030D-6E8A-4147-A177-3AD203B41FA5}">
                      <a16:colId xmlns:a16="http://schemas.microsoft.com/office/drawing/2014/main" val="3351872845"/>
                    </a:ext>
                  </a:extLst>
                </a:gridCol>
                <a:gridCol w="770573">
                  <a:extLst>
                    <a:ext uri="{9D8B030D-6E8A-4147-A177-3AD203B41FA5}">
                      <a16:colId xmlns:a16="http://schemas.microsoft.com/office/drawing/2014/main" val="3501708884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867892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b="1" dirty="0"/>
                        <a:t>Charakteristika zur Basisuntersuchung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SARS-CoV-2-Infektion</a:t>
                      </a:r>
                      <a:endParaRPr lang="de-DE" sz="1100" dirty="0"/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keine SARS-CoV-2-Infektion</a:t>
                      </a:r>
                      <a:endParaRPr lang="de-DE" sz="1100" dirty="0"/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p-Wert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4195334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Altersbereich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18–91 Jahre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18–98 Jahre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2434563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Mittleres Alter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49,3 Jahre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49,8 Jahre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0,57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281008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/>
                        <a:t>Frauen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59,4 %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53,4 %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0,03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2715376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/>
                        <a:t>Bildungsstatus (ISCED)</a:t>
                      </a:r>
                    </a:p>
                    <a:p>
                      <a:r>
                        <a:rPr lang="de-DE" sz="1100" dirty="0"/>
                        <a:t>   Hoch</a:t>
                      </a:r>
                    </a:p>
                    <a:p>
                      <a:r>
                        <a:rPr lang="de-DE" sz="1100" dirty="0"/>
                        <a:t>   Mittel</a:t>
                      </a:r>
                    </a:p>
                    <a:p>
                      <a:r>
                        <a:rPr lang="de-DE" sz="1100" dirty="0"/>
                        <a:t>   Niedrig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  <a:p>
                      <a:pPr algn="ctr"/>
                      <a:r>
                        <a:rPr lang="de-DE" sz="1100" dirty="0"/>
                        <a:t>37,7 %</a:t>
                      </a:r>
                    </a:p>
                    <a:p>
                      <a:pPr algn="ctr"/>
                      <a:r>
                        <a:rPr lang="de-DE" sz="1100" dirty="0"/>
                        <a:t>50,6 %</a:t>
                      </a:r>
                    </a:p>
                    <a:p>
                      <a:pPr algn="ctr"/>
                      <a:r>
                        <a:rPr lang="de-DE" sz="1100" dirty="0"/>
                        <a:t>11,7 %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  <a:p>
                      <a:pPr algn="ctr"/>
                      <a:r>
                        <a:rPr lang="de-DE" sz="1100" dirty="0"/>
                        <a:t>48,7 %</a:t>
                      </a:r>
                    </a:p>
                    <a:p>
                      <a:pPr algn="ctr"/>
                      <a:r>
                        <a:rPr lang="de-DE" sz="1100" dirty="0"/>
                        <a:t>44,6 %</a:t>
                      </a:r>
                    </a:p>
                    <a:p>
                      <a:pPr algn="ctr"/>
                      <a:r>
                        <a:rPr lang="de-DE" sz="1100" dirty="0"/>
                        <a:t>6,6 %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&lt;0,001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93465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/>
                        <a:t>Adipositas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25,8 %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25,9 %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0,90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421308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/>
                        <a:t>Chronisches Kranksein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32,9 %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35,2 %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0,40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210722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/>
                        <a:t>Einschränkung in Alltagsaktivität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15,9 %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19,5 %</a:t>
                      </a:r>
                    </a:p>
                  </a:txBody>
                  <a:tcPr marL="36000" marR="36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0,10</a:t>
                      </a:r>
                    </a:p>
                  </a:txBody>
                  <a:tcPr marL="36000" marR="36000" marT="25200" marB="25200"/>
                </a:tc>
                <a:extLst>
                  <a:ext uri="{0D108BD9-81ED-4DB2-BD59-A6C34878D82A}">
                    <a16:rowId xmlns:a16="http://schemas.microsoft.com/office/drawing/2014/main" val="32151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Mittlere Nachbeobachtungszeit</a:t>
                      </a:r>
                    </a:p>
                  </a:txBody>
                  <a:tcPr marL="36000" marR="36000" marT="25200" marB="252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486 Tage</a:t>
                      </a:r>
                    </a:p>
                  </a:txBody>
                  <a:tcPr marL="36000" marR="36000" marT="25200" marB="252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449 Tage</a:t>
                      </a:r>
                    </a:p>
                  </a:txBody>
                  <a:tcPr marL="36000" marR="36000" marT="25200" marB="252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&lt;0,001</a:t>
                      </a:r>
                    </a:p>
                    <a:p>
                      <a:pPr algn="ctr"/>
                      <a:endParaRPr lang="de-DE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25200" marB="252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57528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34C84BA5-3CAC-4101-9150-008A4D08BE4B}"/>
              </a:ext>
            </a:extLst>
          </p:cNvPr>
          <p:cNvSpPr txBox="1"/>
          <p:nvPr/>
        </p:nvSpPr>
        <p:spPr>
          <a:xfrm rot="5400000" flipV="1">
            <a:off x="-1352545" y="2054838"/>
            <a:ext cx="4175899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400" b="1" dirty="0"/>
              <a:t>Flussdiagramm zur Definition der Studienpopulation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10BAB5D-D06B-417C-BF5A-0E9A80D98182}"/>
              </a:ext>
            </a:extLst>
          </p:cNvPr>
          <p:cNvSpPr txBox="1"/>
          <p:nvPr/>
        </p:nvSpPr>
        <p:spPr>
          <a:xfrm rot="16200000">
            <a:off x="6550329" y="4617488"/>
            <a:ext cx="3051175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400" b="1" dirty="0"/>
              <a:t>Charakteristika der Studienpopulation</a:t>
            </a:r>
          </a:p>
        </p:txBody>
      </p:sp>
      <p:sp>
        <p:nvSpPr>
          <p:cNvPr id="26" name="Fußzeilenplatzhalter 2">
            <a:extLst>
              <a:ext uri="{FF2B5EF4-FFF2-40B4-BE49-F238E27FC236}">
                <a16:creationId xmlns:a16="http://schemas.microsoft.com/office/drawing/2014/main" id="{50429B1B-ADA7-4A75-A8D9-4DC8FFDF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3860800" cy="365125"/>
          </a:xfrm>
        </p:spPr>
        <p:txBody>
          <a:bodyPr/>
          <a:lstStyle/>
          <a:p>
            <a:r>
              <a:rPr lang="en-US" dirty="0"/>
              <a:t>RKI </a:t>
            </a:r>
            <a:r>
              <a:rPr lang="en-US" dirty="0" err="1"/>
              <a:t>Krisenstab</a:t>
            </a:r>
            <a:r>
              <a:rPr lang="en-US" dirty="0"/>
              <a:t>: </a:t>
            </a:r>
            <a:r>
              <a:rPr lang="en-US" dirty="0" err="1"/>
              <a:t>CoMoLo</a:t>
            </a:r>
            <a:r>
              <a:rPr lang="en-US" dirty="0"/>
              <a:t> –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9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E00ADA-73DD-4DC0-AE3D-59C3E16C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9F0E5-530E-4212-92C8-4052FD56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AA8427E-2A77-4D12-A632-76922F1A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06" y="221305"/>
            <a:ext cx="9256296" cy="952388"/>
          </a:xfrm>
        </p:spPr>
        <p:txBody>
          <a:bodyPr/>
          <a:lstStyle/>
          <a:p>
            <a:r>
              <a:rPr lang="de-DE" sz="2400" dirty="0"/>
              <a:t>Gesundheitliche Beschwerden und Neuerkrankungen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8CEC5E6C-3FED-4C60-9745-D4ED55E87335}"/>
              </a:ext>
            </a:extLst>
          </p:cNvPr>
          <p:cNvSpPr txBox="1">
            <a:spLocks/>
          </p:cNvSpPr>
          <p:nvPr/>
        </p:nvSpPr>
        <p:spPr>
          <a:xfrm>
            <a:off x="7460523" y="1147701"/>
            <a:ext cx="4334313" cy="5488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1400" dirty="0"/>
              <a:t>Personen mit </a:t>
            </a:r>
            <a:r>
              <a:rPr lang="de-DE" sz="1400" b="1" dirty="0"/>
              <a:t>SARS-CoV-2-Infektion zur Basisuntersuchung </a:t>
            </a:r>
            <a:r>
              <a:rPr lang="de-DE" sz="1400" dirty="0"/>
              <a:t>berichten im Vergleich zu Personen </a:t>
            </a:r>
            <a:r>
              <a:rPr lang="de-DE" sz="1400" b="1" dirty="0"/>
              <a:t>ohne SARS-CoV-2-Infektion im gesamtem Beobachtungszeitraum</a:t>
            </a:r>
            <a:r>
              <a:rPr lang="de-DE" sz="1400" dirty="0"/>
              <a:t>:</a:t>
            </a:r>
          </a:p>
          <a:p>
            <a:pPr marL="176213" indent="-176213"/>
            <a:r>
              <a:rPr lang="de-DE" sz="1400" dirty="0"/>
              <a:t>von 18 gelisteten </a:t>
            </a:r>
            <a:r>
              <a:rPr lang="de-DE" sz="1400" b="1" dirty="0"/>
              <a:t>„wiederkehrenden oder dauerhaften gesundheitlichen Beschwerden</a:t>
            </a:r>
            <a:r>
              <a:rPr lang="de-DE" sz="1400" dirty="0"/>
              <a:t> seit der ersten Teilnahme im Studienzentrum“:</a:t>
            </a:r>
          </a:p>
          <a:p>
            <a:pPr marL="442913" lvl="2" indent="-174625">
              <a:lnSpc>
                <a:spcPts val="16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300" dirty="0">
                <a:solidFill>
                  <a:schemeClr val="accent2"/>
                </a:solidFill>
              </a:rPr>
              <a:t>7 Beschwerden signifikant häufiger: s. Abbildung</a:t>
            </a:r>
          </a:p>
          <a:p>
            <a:pPr marL="442913" lvl="2" indent="-174625">
              <a:lnSpc>
                <a:spcPts val="16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300" dirty="0"/>
              <a:t>11 Beschwerden nicht signifikant abweichend: Fieber</a:t>
            </a:r>
            <a:br>
              <a:rPr lang="de-DE" sz="1300" dirty="0"/>
            </a:br>
            <a:r>
              <a:rPr lang="de-DE" sz="1300" dirty="0"/>
              <a:t>&gt;38 °C; Brustschmerzen; Halsschmerzen; Schnupfen; Appetitlosigkeit; Kopfschmerzen; Schwindelgefühle; Übelkeit/Magenverstimmung; Hitzewallungen/Kälte-schauer; Schlafstörungen; Taubheit/Brennen/Kribbeln in Füßen/Beinen/Händen</a:t>
            </a:r>
          </a:p>
          <a:p>
            <a:pPr marL="176213" lvl="1" indent="-176213"/>
            <a:r>
              <a:rPr lang="de-DE" sz="1400" dirty="0"/>
              <a:t>von 8 gelisteten „</a:t>
            </a:r>
            <a:r>
              <a:rPr lang="de-DE" sz="1400" b="1" dirty="0"/>
              <a:t>durch einen Arzt/eine Ärztin neu festgestellte Erkrankunge</a:t>
            </a:r>
            <a:r>
              <a:rPr lang="de-DE" sz="1400" dirty="0"/>
              <a:t>n seit der ersten Teilnahme im Studienzentrum“:</a:t>
            </a:r>
          </a:p>
          <a:p>
            <a:pPr marL="442913" lvl="2" indent="-174625">
              <a:lnSpc>
                <a:spcPts val="16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300" dirty="0"/>
              <a:t>5 Erkrankungen (aggregiert in 3 Gruppen) </a:t>
            </a:r>
            <a:r>
              <a:rPr lang="de-DE" sz="1300" dirty="0">
                <a:solidFill>
                  <a:schemeClr val="accent2"/>
                </a:solidFill>
              </a:rPr>
              <a:t>signifikant häufiger</a:t>
            </a:r>
            <a:r>
              <a:rPr lang="de-DE" sz="1300" dirty="0"/>
              <a:t>: </a:t>
            </a:r>
            <a:r>
              <a:rPr lang="de-DE" sz="1300" dirty="0">
                <a:solidFill>
                  <a:schemeClr val="accent2"/>
                </a:solidFill>
              </a:rPr>
              <a:t>Leber-/Nierenerkrankung </a:t>
            </a:r>
            <a:r>
              <a:rPr lang="de-DE" sz="1300" dirty="0"/>
              <a:t>(OR* 3,7; 95% KI 1,7-8,1); </a:t>
            </a:r>
            <a:r>
              <a:rPr lang="de-DE" sz="1300" dirty="0">
                <a:solidFill>
                  <a:schemeClr val="accent2"/>
                </a:solidFill>
              </a:rPr>
              <a:t>Lungenerkrankung</a:t>
            </a:r>
            <a:r>
              <a:rPr lang="de-DE" sz="1300" dirty="0"/>
              <a:t> (OR* 3,5; 95% KI 1,7-7,1); </a:t>
            </a:r>
            <a:r>
              <a:rPr lang="de-DE" sz="1300" dirty="0">
                <a:solidFill>
                  <a:schemeClr val="accent2"/>
                </a:solidFill>
              </a:rPr>
              <a:t>Herz-Kreislauf-/Stoffwechselerkrankung</a:t>
            </a:r>
            <a:r>
              <a:rPr lang="de-DE" sz="1300" dirty="0"/>
              <a:t> (OR* 1,7; 95% 1,0-2,7)</a:t>
            </a:r>
          </a:p>
          <a:p>
            <a:pPr marL="442913" lvl="2" indent="-174625">
              <a:lnSpc>
                <a:spcPts val="16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300" dirty="0"/>
              <a:t>3 Erkrankungen nicht signifikant abweichend: Magen-Darm-Erkrankung; neurologische Erkrankung; psychische Erkrankung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B010E3-9E77-4C4C-B812-9714E57ECBE1}"/>
              </a:ext>
            </a:extLst>
          </p:cNvPr>
          <p:cNvSpPr txBox="1"/>
          <p:nvPr/>
        </p:nvSpPr>
        <p:spPr>
          <a:xfrm>
            <a:off x="206066" y="5918481"/>
            <a:ext cx="712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*Odds Ratio (95% KI) adjustiert für Informationen zur Basisuntersuchung zu Alter, Geschlecht, Gemeinde, Bildungsstatus, Adipositas, Rauchstatus, chronisches Kranksein, Einschränkung in Alltagsaktivität, depressiver Störung/Angststörung sowie Nachbeobachtungszeit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4ED604-0670-422D-A328-D5B857F2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3" y="1169290"/>
            <a:ext cx="6894000" cy="474327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2A17C24-1BDA-4A0E-BF58-9F584B35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3860800" cy="365125"/>
          </a:xfrm>
        </p:spPr>
        <p:txBody>
          <a:bodyPr/>
          <a:lstStyle/>
          <a:p>
            <a:r>
              <a:rPr lang="en-US" dirty="0"/>
              <a:t>RKI </a:t>
            </a:r>
            <a:r>
              <a:rPr lang="en-US" dirty="0" err="1"/>
              <a:t>Krisenstab</a:t>
            </a:r>
            <a:r>
              <a:rPr lang="en-US" dirty="0"/>
              <a:t>: </a:t>
            </a:r>
            <a:r>
              <a:rPr lang="en-US" dirty="0" err="1"/>
              <a:t>CoMoLo</a:t>
            </a:r>
            <a:r>
              <a:rPr lang="en-US" dirty="0"/>
              <a:t> –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6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FEDB64-2903-4A4D-99F8-660D58CC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07.06.2023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F438A1-2CA3-4F97-8A17-1E8CF13E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FF66E0D-762B-4EFB-8D54-10BB8AE8B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674" y="1288382"/>
            <a:ext cx="6628199" cy="42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Patient-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Reported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Outcome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Measures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and Health-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Related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Quality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Life (PROMIS)-29 Profile v2.1 zur Erfassung verschiedener Aspekte der gesundheitsbezogenen Lebensqualität</a:t>
            </a:r>
          </a:p>
          <a:p>
            <a:pPr marL="0" indent="0">
              <a:buNone/>
            </a:pPr>
            <a:endParaRPr lang="de-DE" sz="11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1F5512-B1DF-4E31-AE24-3723F81E1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28"/>
          <a:stretch/>
        </p:blipFill>
        <p:spPr>
          <a:xfrm>
            <a:off x="262307" y="2062261"/>
            <a:ext cx="6725623" cy="211578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536CB86-67E5-4593-BF75-4890C427ED31}"/>
              </a:ext>
            </a:extLst>
          </p:cNvPr>
          <p:cNvSpPr txBox="1"/>
          <p:nvPr/>
        </p:nvSpPr>
        <p:spPr>
          <a:xfrm>
            <a:off x="4022298" y="5296786"/>
            <a:ext cx="303936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de-DE" sz="1000" dirty="0">
                <a:solidFill>
                  <a:schemeClr val="accent1">
                    <a:lumMod val="50000"/>
                  </a:schemeClr>
                </a:solidFill>
              </a:rPr>
              <a:t>angepasst an: https://studycenter.charite.de/leistungen/</a:t>
            </a:r>
          </a:p>
          <a:p>
            <a:pPr lvl="1"/>
            <a:r>
              <a:rPr lang="de-DE" sz="1000" dirty="0" err="1">
                <a:solidFill>
                  <a:schemeClr val="accent1">
                    <a:lumMod val="50000"/>
                  </a:schemeClr>
                </a:solidFill>
              </a:rPr>
              <a:t>clinical_trial_unit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</a:rPr>
              <a:t>/trial_recruitment/promis/ 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ACBA5993-4572-401D-AB9A-A685259D3906}"/>
              </a:ext>
            </a:extLst>
          </p:cNvPr>
          <p:cNvSpPr txBox="1">
            <a:spLocks/>
          </p:cNvSpPr>
          <p:nvPr/>
        </p:nvSpPr>
        <p:spPr>
          <a:xfrm>
            <a:off x="7512754" y="1288382"/>
            <a:ext cx="4282082" cy="4949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1400" dirty="0"/>
              <a:t>Personen mit </a:t>
            </a:r>
            <a:r>
              <a:rPr lang="de-DE" sz="1400" b="1" dirty="0"/>
              <a:t>SARS-CoV-2-Infektion zur Basisuntersuchung </a:t>
            </a:r>
            <a:r>
              <a:rPr lang="de-DE" sz="1400" dirty="0"/>
              <a:t>berichten im Vergleich zu Personen </a:t>
            </a:r>
            <a:r>
              <a:rPr lang="de-DE" sz="1400" b="1" dirty="0"/>
              <a:t>ohne SARS-CoV-2-Infektion im gesamtem Beobachtungszeitraum</a:t>
            </a:r>
            <a:r>
              <a:rPr lang="de-DE" sz="1400" dirty="0"/>
              <a:t>:</a:t>
            </a:r>
          </a:p>
          <a:p>
            <a:pPr marL="176213" indent="-176213"/>
            <a:r>
              <a:rPr lang="de-DE" sz="1400" dirty="0"/>
              <a:t>eine </a:t>
            </a:r>
            <a:r>
              <a:rPr lang="de-DE" sz="1400" b="1" dirty="0">
                <a:solidFill>
                  <a:schemeClr val="accent2"/>
                </a:solidFill>
              </a:rPr>
              <a:t>subjektive Gedächtnisverschlechterung </a:t>
            </a:r>
            <a:r>
              <a:rPr lang="de-DE" sz="1400" dirty="0">
                <a:solidFill>
                  <a:schemeClr val="accent2"/>
                </a:solidFill>
              </a:rPr>
              <a:t>signifikant häufiger </a:t>
            </a:r>
            <a:r>
              <a:rPr lang="de-DE" sz="1400" dirty="0"/>
              <a:t>(25,7% vs. 14,3%; OR* 2,3, 95% KI 1,7-3.0)</a:t>
            </a:r>
          </a:p>
          <a:p>
            <a:pPr marL="176213" lvl="1" indent="-176213"/>
            <a:r>
              <a:rPr lang="de-DE" sz="1400" dirty="0"/>
              <a:t>einen </a:t>
            </a:r>
            <a:r>
              <a:rPr lang="de-DE" sz="1400" b="1" dirty="0">
                <a:solidFill>
                  <a:schemeClr val="accent2"/>
                </a:solidFill>
              </a:rPr>
              <a:t>sehr schlecht bis mittelmäßig </a:t>
            </a:r>
            <a:r>
              <a:rPr lang="de-DE" sz="1400" b="1" dirty="0" err="1">
                <a:solidFill>
                  <a:schemeClr val="accent2"/>
                </a:solidFill>
              </a:rPr>
              <a:t>selbsteinge</a:t>
            </a:r>
            <a:r>
              <a:rPr lang="de-DE" sz="1400" b="1" dirty="0">
                <a:solidFill>
                  <a:schemeClr val="accent2"/>
                </a:solidFill>
              </a:rPr>
              <a:t>-schätzten allgemeinen Gesundheitszustand </a:t>
            </a:r>
            <a:r>
              <a:rPr lang="de-DE" sz="1400" dirty="0">
                <a:solidFill>
                  <a:schemeClr val="accent2"/>
                </a:solidFill>
              </a:rPr>
              <a:t>signifikant häufiger</a:t>
            </a:r>
            <a:r>
              <a:rPr lang="de-DE" sz="1400" dirty="0"/>
              <a:t>: (19,3% vs. 13,0%; OR* 1,9, 95% KI 1,4-2,6)</a:t>
            </a:r>
          </a:p>
          <a:p>
            <a:pPr marL="176213" lvl="1" indent="-176213"/>
            <a:r>
              <a:rPr lang="de-DE" sz="1400" dirty="0"/>
              <a:t>von 7 </a:t>
            </a:r>
            <a:r>
              <a:rPr lang="de-DE" sz="1400" b="1" dirty="0"/>
              <a:t>Domänen der aktuellen gesundheitsbezogenen Lebensqualität</a:t>
            </a:r>
            <a:r>
              <a:rPr lang="de-DE" sz="1400" dirty="0"/>
              <a:t> (s. Abbildung):</a:t>
            </a:r>
          </a:p>
          <a:p>
            <a:pPr marL="442913" lvl="2" indent="-174625">
              <a:lnSpc>
                <a:spcPts val="1600"/>
              </a:lnSpc>
              <a:buFont typeface="Symbol" panose="05050102010706020507" pitchFamily="18" charset="2"/>
              <a:buChar char="-"/>
            </a:pPr>
            <a:r>
              <a:rPr lang="de-DE" sz="1300" dirty="0"/>
              <a:t>für 2 Domänen der körperlichen Gesundheit einen </a:t>
            </a:r>
            <a:r>
              <a:rPr lang="de-DE" sz="1300" dirty="0">
                <a:solidFill>
                  <a:schemeClr val="accent2"/>
                </a:solidFill>
              </a:rPr>
              <a:t>signifikant abweichenden Mittelwert</a:t>
            </a:r>
            <a:r>
              <a:rPr lang="de-DE" sz="1300" dirty="0"/>
              <a:t>: </a:t>
            </a:r>
            <a:r>
              <a:rPr lang="de-DE" sz="1300" dirty="0">
                <a:solidFill>
                  <a:schemeClr val="accent2"/>
                </a:solidFill>
              </a:rPr>
              <a:t>Erschöpfung</a:t>
            </a:r>
            <a:r>
              <a:rPr lang="de-DE" sz="1300" dirty="0"/>
              <a:t> </a:t>
            </a:r>
            <a:br>
              <a:rPr lang="de-DE" sz="1300" dirty="0"/>
            </a:br>
            <a:r>
              <a:rPr lang="de-DE" sz="1300" dirty="0"/>
              <a:t>(</a:t>
            </a:r>
            <a:r>
              <a:rPr lang="el-GR" sz="1300" dirty="0"/>
              <a:t>β</a:t>
            </a:r>
            <a:r>
              <a:rPr lang="de-DE" sz="1300" dirty="0"/>
              <a:t>* 1,44, 95% KI 0,44-2,43); </a:t>
            </a:r>
            <a:r>
              <a:rPr lang="de-DE" sz="1300" dirty="0">
                <a:solidFill>
                  <a:schemeClr val="accent2"/>
                </a:solidFill>
              </a:rPr>
              <a:t>körperliche Funktionsfähigkeit </a:t>
            </a:r>
            <a:r>
              <a:rPr lang="de-DE" sz="1300" dirty="0"/>
              <a:t>(</a:t>
            </a:r>
            <a:r>
              <a:rPr lang="el-GR" sz="1300" dirty="0"/>
              <a:t>β</a:t>
            </a:r>
            <a:r>
              <a:rPr lang="de-DE" sz="1300" dirty="0"/>
              <a:t>* -0,92, 95% KI -1,51- -0,33)</a:t>
            </a:r>
          </a:p>
          <a:p>
            <a:pPr marL="442913" lvl="2" indent="-174625">
              <a:lnSpc>
                <a:spcPts val="1600"/>
              </a:lnSpc>
              <a:buFont typeface="Symbol" panose="05050102010706020507" pitchFamily="18" charset="2"/>
              <a:buChar char="-"/>
            </a:pPr>
            <a:r>
              <a:rPr lang="de-DE" sz="1300" dirty="0"/>
              <a:t>für 2 weitere Domänen der körperlichen Gesundheit, für die 2 Domänen der mentalen Gesundheit und für die Domäne der sozialen Gesundheit keinen signifikant abweichenden Mittelwert</a:t>
            </a:r>
          </a:p>
          <a:p>
            <a:pPr marL="176213" lvl="2" indent="-176213">
              <a:lnSpc>
                <a:spcPts val="1600"/>
              </a:lnSpc>
            </a:pPr>
            <a:endParaRPr lang="de-DE" sz="1400" dirty="0"/>
          </a:p>
          <a:p>
            <a:pPr marL="0" lvl="2" indent="0">
              <a:lnSpc>
                <a:spcPts val="1600"/>
              </a:lnSpc>
              <a:buNone/>
            </a:pP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D42DB7C-9909-4FC6-959D-82314A81EE4A}"/>
              </a:ext>
            </a:extLst>
          </p:cNvPr>
          <p:cNvSpPr txBox="1"/>
          <p:nvPr/>
        </p:nvSpPr>
        <p:spPr>
          <a:xfrm>
            <a:off x="2913939" y="4299298"/>
            <a:ext cx="2010505" cy="69133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Angst</a:t>
            </a:r>
          </a:p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Depressivität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E8E510A-2B15-4C12-AE8B-7EC59CDD63B2}"/>
              </a:ext>
            </a:extLst>
          </p:cNvPr>
          <p:cNvSpPr txBox="1"/>
          <p:nvPr/>
        </p:nvSpPr>
        <p:spPr>
          <a:xfrm>
            <a:off x="5234908" y="4282091"/>
            <a:ext cx="1725692" cy="65286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Teilhabe an sozialen Rollen und Aktivitäten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97CA75-80D2-4308-8E20-146E05584723}"/>
              </a:ext>
            </a:extLst>
          </p:cNvPr>
          <p:cNvSpPr txBox="1"/>
          <p:nvPr/>
        </p:nvSpPr>
        <p:spPr>
          <a:xfrm>
            <a:off x="501898" y="4282092"/>
            <a:ext cx="1725693" cy="14739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körperliche Funktionsfähigkeit</a:t>
            </a:r>
          </a:p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Erschöpfung</a:t>
            </a:r>
          </a:p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Schlafbeeinträchtigung</a:t>
            </a:r>
          </a:p>
          <a:p>
            <a:pPr marL="92075" indent="-920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Beeinträchtigung durch Schmerz, Schmerz-intensität</a:t>
            </a:r>
          </a:p>
        </p:txBody>
      </p:sp>
      <p:sp>
        <p:nvSpPr>
          <p:cNvPr id="18" name="Titel 5">
            <a:extLst>
              <a:ext uri="{FF2B5EF4-FFF2-40B4-BE49-F238E27FC236}">
                <a16:creationId xmlns:a16="http://schemas.microsoft.com/office/drawing/2014/main" id="{8362F779-583B-4CD4-8250-4429836F2291}"/>
              </a:ext>
            </a:extLst>
          </p:cNvPr>
          <p:cNvSpPr txBox="1">
            <a:spLocks/>
          </p:cNvSpPr>
          <p:nvPr/>
        </p:nvSpPr>
        <p:spPr>
          <a:xfrm>
            <a:off x="276406" y="221305"/>
            <a:ext cx="925629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Selbsteinschätzung zu gesundheitsbezogenen Aspekten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7B9D2E3-BA25-4688-A5EA-BD17598A00F9}"/>
              </a:ext>
            </a:extLst>
          </p:cNvPr>
          <p:cNvSpPr txBox="1"/>
          <p:nvPr/>
        </p:nvSpPr>
        <p:spPr>
          <a:xfrm>
            <a:off x="7610169" y="5531938"/>
            <a:ext cx="428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*Odds Ratio bzw. 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-Koeffizient (95% KI) adjustiert für Informationen zur Basisuntersuchung zu Alter, Geschlecht, Gemeinde, Bildungsstatus, Adipositas, Rauchstatus, chronisches Kranksein, Einschränkung in Alltagsaktivität, depressiver Störung/Angststörung sowie Nachbeobachtungszeit </a:t>
            </a:r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DFD0C2B0-C681-4915-A985-E4AB148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3860800" cy="365125"/>
          </a:xfrm>
        </p:spPr>
        <p:txBody>
          <a:bodyPr/>
          <a:lstStyle/>
          <a:p>
            <a:r>
              <a:rPr lang="en-US" dirty="0"/>
              <a:t>RKI </a:t>
            </a:r>
            <a:r>
              <a:rPr lang="en-US" dirty="0" err="1"/>
              <a:t>Krisenstab</a:t>
            </a:r>
            <a:r>
              <a:rPr lang="en-US" dirty="0"/>
              <a:t>: </a:t>
            </a:r>
            <a:r>
              <a:rPr lang="en-US" dirty="0" err="1"/>
              <a:t>CoMoLo</a:t>
            </a:r>
            <a:r>
              <a:rPr lang="en-US" dirty="0"/>
              <a:t> –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3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5" grpId="0" animBg="1"/>
      <p:bldP spid="16" grpId="0" animBg="1"/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F32C3C-0E1D-4FF3-A7E1-ED13C4D8B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232" y="1599171"/>
            <a:ext cx="10795004" cy="4665838"/>
          </a:xfrm>
        </p:spPr>
        <p:txBody>
          <a:bodyPr>
            <a:normAutofit/>
          </a:bodyPr>
          <a:lstStyle/>
          <a:p>
            <a:pPr marL="263525" indent="-263525"/>
            <a:r>
              <a:rPr lang="de-DE" sz="2267" dirty="0"/>
              <a:t>Personen mit einem überwiegend milden Verlauf der akuten SARS-CoV-2-Infektion berichten im Vergleich zu Personen ohne Infektion nach &gt;1 Jahr:</a:t>
            </a:r>
          </a:p>
          <a:p>
            <a:pPr marL="803275" lvl="1" indent="-265113"/>
            <a:r>
              <a:rPr lang="de-DE" sz="1733" dirty="0"/>
              <a:t>häufiger verschiedene wiederkehrende oder anhaltende gesundheitliche Beschwerden</a:t>
            </a:r>
          </a:p>
          <a:p>
            <a:pPr marL="803275" lvl="1" indent="-265113"/>
            <a:r>
              <a:rPr lang="de-DE" sz="1733" dirty="0"/>
              <a:t>häufiger eine subjektive Gedächtnisverschlechterung</a:t>
            </a:r>
          </a:p>
          <a:p>
            <a:pPr marL="803275" lvl="1" indent="-265113"/>
            <a:r>
              <a:rPr lang="de-DE" sz="1733" dirty="0"/>
              <a:t>eine schlechtere körperliche Funktionsfähigkeit</a:t>
            </a:r>
          </a:p>
          <a:p>
            <a:pPr marL="803275" lvl="1" indent="-265113"/>
            <a:r>
              <a:rPr lang="de-DE" sz="1733" dirty="0"/>
              <a:t>häufiger einen schlechteren allgemeinen Gesundheitszustand</a:t>
            </a:r>
          </a:p>
          <a:p>
            <a:pPr marL="803275" lvl="1" indent="-265113"/>
            <a:r>
              <a:rPr lang="de-DE" sz="1733" dirty="0"/>
              <a:t>keine schlechteren Werte für die betrachteten psychischen und sozialen Aspekte</a:t>
            </a:r>
          </a:p>
          <a:p>
            <a:pPr marL="538162" lvl="1" indent="0">
              <a:buNone/>
            </a:pPr>
            <a:endParaRPr lang="de-DE" sz="1733" dirty="0"/>
          </a:p>
          <a:p>
            <a:pPr marL="263525" indent="-263525">
              <a:lnSpc>
                <a:spcPct val="110000"/>
              </a:lnSpc>
              <a:spcBef>
                <a:spcPts val="900"/>
              </a:spcBef>
            </a:pPr>
            <a:r>
              <a:rPr lang="de-DE" sz="2000" dirty="0"/>
              <a:t>Notwendigkeit für epidemiologische und Versorgungsforschung zur Planung und Umsetzung wirksamer Präventions- und Gesundheitsversorgungsmaßnahmen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553FD0-E01C-4371-A684-FD3A8643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07.06.2023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0601E0-F51C-4A53-B40D-98A23791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03FDA04-5FFC-49F5-9210-392B2DAB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3860800" cy="365125"/>
          </a:xfrm>
        </p:spPr>
        <p:txBody>
          <a:bodyPr/>
          <a:lstStyle/>
          <a:p>
            <a:r>
              <a:rPr lang="en-US" dirty="0"/>
              <a:t>RKI </a:t>
            </a:r>
            <a:r>
              <a:rPr lang="en-US" dirty="0" err="1"/>
              <a:t>Krisenstab</a:t>
            </a:r>
            <a:r>
              <a:rPr lang="en-US" dirty="0"/>
              <a:t>: </a:t>
            </a:r>
            <a:r>
              <a:rPr lang="en-US" dirty="0" err="1"/>
              <a:t>CoMoLo</a:t>
            </a:r>
            <a:r>
              <a:rPr lang="en-US" dirty="0"/>
              <a:t> – Follow-up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34532621-C4E0-4EEA-BED7-877C1975DE0B}"/>
              </a:ext>
            </a:extLst>
          </p:cNvPr>
          <p:cNvSpPr txBox="1">
            <a:spLocks/>
          </p:cNvSpPr>
          <p:nvPr/>
        </p:nvSpPr>
        <p:spPr>
          <a:xfrm>
            <a:off x="276406" y="619887"/>
            <a:ext cx="9934394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Schlussfolgerung</a:t>
            </a:r>
          </a:p>
        </p:txBody>
      </p:sp>
    </p:spTree>
    <p:extLst>
      <p:ext uri="{BB962C8B-B14F-4D97-AF65-F5344CB8AC3E}">
        <p14:creationId xmlns:p14="http://schemas.microsoft.com/office/powerpoint/2010/main" val="57698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1F449A2-44A1-4505-8112-5E59FA72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81" y="1147649"/>
            <a:ext cx="4493155" cy="2994266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B2D373-2DE7-4317-8E85-E298FA8D5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361" y="4340004"/>
            <a:ext cx="10404567" cy="204308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de-DE" sz="1600" dirty="0"/>
              <a:t>Vielen Dank an alle Kolleginnen und Kollegen des RKI in Abteilung 2, Abteilung 3 und beim Zentrum für Biologische Gefahren und Spezielle Pathogene für ihre Unterstützung der Studie CORONA-MONITORING lokal.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1600" dirty="0"/>
              <a:t>Ein besonders Dank gilt den Teilnehmerinnen und Teilnehmern für ihre wiederholte Studienteilnahme.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1600" dirty="0"/>
              <a:t>Wir danken der Charité-Universitätsmedizin Berlin für die Unterstützung bei der Analyse des PROMIS-29 Profils.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1600" dirty="0"/>
              <a:t>Die Studie CORONA-MONITORING lokal und das Follow-</a:t>
            </a:r>
            <a:r>
              <a:rPr lang="de-DE" sz="1600" dirty="0" err="1"/>
              <a:t>up</a:t>
            </a:r>
            <a:r>
              <a:rPr lang="de-DE" sz="1600" dirty="0"/>
              <a:t> wurden mit Mitteln des Bundesministeriums für Gesundheit finanziert (FKZ: </a:t>
            </a:r>
            <a:r>
              <a:rPr lang="en-US" sz="1600" dirty="0"/>
              <a:t>ZMVI1-2520COR402, ZMI1-2521COR301).</a:t>
            </a:r>
            <a:endParaRPr lang="de-DE" sz="16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BE33DE-A11F-4FEA-B284-100FA52F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07.06.2023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AFEDB4-EE34-4A65-AB85-5DB2E69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CE1BB6D-395F-4672-B839-70AF000E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04" y="289534"/>
            <a:ext cx="10644861" cy="952388"/>
          </a:xfrm>
        </p:spPr>
        <p:txBody>
          <a:bodyPr/>
          <a:lstStyle/>
          <a:p>
            <a:pPr algn="ctr"/>
            <a:r>
              <a:rPr lang="de-DE" dirty="0"/>
              <a:t>Vielen Dank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8F82000-5C55-444D-AC7F-9B3D9100161A}"/>
              </a:ext>
            </a:extLst>
          </p:cNvPr>
          <p:cNvSpPr txBox="1">
            <a:spLocks/>
          </p:cNvSpPr>
          <p:nvPr/>
        </p:nvSpPr>
        <p:spPr>
          <a:xfrm>
            <a:off x="1181493" y="4058023"/>
            <a:ext cx="4914507" cy="1132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C719B51-22D3-4206-A155-CE6084D4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3860800" cy="365125"/>
          </a:xfrm>
        </p:spPr>
        <p:txBody>
          <a:bodyPr/>
          <a:lstStyle/>
          <a:p>
            <a:r>
              <a:rPr lang="en-US" dirty="0"/>
              <a:t>RKI </a:t>
            </a:r>
            <a:r>
              <a:rPr lang="en-US" dirty="0" err="1"/>
              <a:t>Krisenstab</a:t>
            </a:r>
            <a:r>
              <a:rPr lang="en-US" dirty="0"/>
              <a:t>: </a:t>
            </a:r>
            <a:r>
              <a:rPr lang="en-US" dirty="0" err="1"/>
              <a:t>CoMoLo</a:t>
            </a:r>
            <a:r>
              <a:rPr lang="en-US" dirty="0"/>
              <a:t> – Follow-up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1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Breitbild</PresentationFormat>
  <Paragraphs>145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Calibri</vt:lpstr>
      <vt:lpstr>ＭＳ 明朝</vt:lpstr>
      <vt:lpstr>Palatino Linotype</vt:lpstr>
      <vt:lpstr>Symbol</vt:lpstr>
      <vt:lpstr>Tahoma</vt:lpstr>
      <vt:lpstr>Times New Roman</vt:lpstr>
      <vt:lpstr>Wingdings</vt:lpstr>
      <vt:lpstr>Office-Design</vt:lpstr>
      <vt:lpstr>Langfristige gesundheitliche Folgen der SARS-CoV-2- Infektion: Ergebnisse der bevölkerungsbezogenen Studie “CoMoLo – Follow-up”     Christin Heidemann, Giselle Sarganas, Yong Du, Beate Gaertner, Christina Poethko-Müller, Caroline Cohrdes, Sein Schmidt, Martin Schlaud, Christa Scheidt-Nave   (BMC Public Health, in review)    </vt:lpstr>
      <vt:lpstr>PowerPoint-Präsentation</vt:lpstr>
      <vt:lpstr>PowerPoint-Präsentation</vt:lpstr>
      <vt:lpstr>Gesundheitliche Beschwerden und Neuerkrankungen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Mumm, Rebekka</dc:creator>
  <cp:lastModifiedBy>Heidemann, Christin</cp:lastModifiedBy>
  <cp:revision>465</cp:revision>
  <cp:lastPrinted>2023-06-06T13:29:48Z</cp:lastPrinted>
  <dcterms:created xsi:type="dcterms:W3CDTF">2022-01-14T07:55:24Z</dcterms:created>
  <dcterms:modified xsi:type="dcterms:W3CDTF">2023-06-07T13:21:21Z</dcterms:modified>
</cp:coreProperties>
</file>