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134804450" r:id="rId3"/>
    <p:sldId id="2134804475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3C1E505-B290-4A74-8B9C-C8BB829CE2BD}">
          <p14:sldIdLst>
            <p14:sldId id="261"/>
            <p14:sldId id="2134804450"/>
            <p14:sldId id="21348044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127">
          <p15:clr>
            <a:srgbClr val="A4A3A4"/>
          </p15:clr>
        </p15:guide>
        <p15:guide id="4" pos="1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ännel, Andrea" initials="MA" lastIdx="3" clrIdx="0"/>
  <p:cmAuthor id="1" name="Degen, Marieke" initials="DM" lastIdx="13" clrIdx="1"/>
  <p:cmAuthor id="2" name="Michaela Diercke" initials="MD" lastIdx="2" clrIdx="2"/>
  <p:cmAuthor id="3" name="an der Heiden, Matthias" initials="adHM" lastIdx="4" clrIdx="3"/>
  <p:cmAuthor id="4" name="Herzog, Christian" initials="CH" lastIdx="6" clrIdx="4"/>
  <p:cmAuthor id="5" name="Mirjam Jenny" initials="MJ" lastIdx="9" clrIdx="5"/>
  <p:cmAuthor id="6" name="Mirjam Jenny" initials="MJ [2]" lastIdx="2" clrIdx="6"/>
  <p:cmAuthor id="7" name="Rexroth, Ute" initials="RU" lastIdx="71" clrIdx="7"/>
  <p:cmAuthor id="8" name="Alpers, Katharina" initials="AK" lastIdx="1" clrIdx="8"/>
  <p:cmAuthor id="9" name="Zimmermann, Ruth" initials="ZR" lastIdx="7" clrIdx="9"/>
  <p:cmAuthor id="10" name="Marieke Degen" initials="MD" lastIdx="1" clrIdx="10"/>
  <p:cmAuthor id="11" name="Degen, Marc -StVL BMG" initials="DM-B" lastIdx="7" clrIdx="11"/>
  <p:cmAuthor id="12" name="Kautz, Hanno -L7 BMG" initials="KH-B" lastIdx="1" clrIdx="12"/>
  <p:cmAuthor id="13" name="Wieler, Lothar" initials="LHW" lastIdx="5" clrIdx="13"/>
  <p:cmAuthor id="14" name="Wichmann, Ole" initials="WO" lastIdx="2" clrIdx="14"/>
  <p:cmAuthor id="15" name="Sievers, Claudia" initials="CSI" lastIdx="3" clrIdx="15"/>
  <p:cmAuthor id="16" name="lothar.wieler@t-online.de" initials="l" lastIdx="1" clrIdx="16"/>
  <p:cmAuthor id="17" name="Haas, Walter" initials="HW" lastIdx="1" clrIdx="17"/>
  <p:cmAuthor id="18" name="LS" initials="LS" lastIdx="1" clrIdx="18"/>
  <p:cmAuthor id="19" name="Fischer, Martina" initials="FM" lastIdx="8" clrIdx="19"/>
  <p:cmAuthor id="20" name="sieversc" initials="CSI" lastIdx="2" clrIdx="20">
    <p:extLst>
      <p:ext uri="{19B8F6BF-5375-455C-9EA6-DF929625EA0E}">
        <p15:presenceInfo xmlns:p15="http://schemas.microsoft.com/office/powerpoint/2012/main" userId="sieversc" providerId="None"/>
      </p:ext>
    </p:extLst>
  </p:cmAuthor>
  <p:cmAuthor id="21" name="Kröger, Stefan" initials="KS" lastIdx="11" clrIdx="21">
    <p:extLst>
      <p:ext uri="{19B8F6BF-5375-455C-9EA6-DF929625EA0E}">
        <p15:presenceInfo xmlns:p15="http://schemas.microsoft.com/office/powerpoint/2012/main" userId="Kröger, Stefan" providerId="None"/>
      </p:ext>
    </p:extLst>
  </p:cmAuthor>
  <p:cmAuthor id="22" name="Hamouda, Osamah" initials="OHa" lastIdx="4" clrIdx="22">
    <p:extLst>
      <p:ext uri="{19B8F6BF-5375-455C-9EA6-DF929625EA0E}">
        <p15:presenceInfo xmlns:p15="http://schemas.microsoft.com/office/powerpoint/2012/main" userId="Hamouda, Osamah" providerId="None"/>
      </p:ext>
    </p:extLst>
  </p:cmAuthor>
  <p:cmAuthor id="23" name="Bödeker, Birte" initials="BB" lastIdx="4" clrIdx="23">
    <p:extLst>
      <p:ext uri="{19B8F6BF-5375-455C-9EA6-DF929625EA0E}">
        <p15:presenceInfo xmlns:p15="http://schemas.microsoft.com/office/powerpoint/2012/main" userId="Bödeker, Birte" providerId="None"/>
      </p:ext>
    </p:extLst>
  </p:cmAuthor>
  <p:cmAuthor id="24" name="Glasmacher, Susanne" initials="SG" lastIdx="1" clrIdx="24">
    <p:extLst>
      <p:ext uri="{19B8F6BF-5375-455C-9EA6-DF929625EA0E}">
        <p15:presenceInfo xmlns:p15="http://schemas.microsoft.com/office/powerpoint/2012/main" userId="Glasmacher, Susanne" providerId="None"/>
      </p:ext>
    </p:extLst>
  </p:cmAuthor>
  <p:cmAuthor id="25" name="Bichel, Yvonne" initials="BY" lastIdx="1" clrIdx="25">
    <p:extLst>
      <p:ext uri="{19B8F6BF-5375-455C-9EA6-DF929625EA0E}">
        <p15:presenceInfo xmlns:p15="http://schemas.microsoft.com/office/powerpoint/2012/main" userId="Bichel, Yvonne" providerId="None"/>
      </p:ext>
    </p:extLst>
  </p:cmAuthor>
  <p:cmAuthor id="26" name="Budas" initials="B" lastIdx="3" clrIdx="26">
    <p:extLst>
      <p:ext uri="{19B8F6BF-5375-455C-9EA6-DF929625EA0E}">
        <p15:presenceInfo xmlns:p15="http://schemas.microsoft.com/office/powerpoint/2012/main" userId="Budas" providerId="None"/>
      </p:ext>
    </p:extLst>
  </p:cmAuthor>
  <p:cmAuthor id="27" name="Fischer-Fels, Jonathan" initials="FJ" lastIdx="9" clrIdx="27">
    <p:extLst>
      <p:ext uri="{19B8F6BF-5375-455C-9EA6-DF929625EA0E}">
        <p15:presenceInfo xmlns:p15="http://schemas.microsoft.com/office/powerpoint/2012/main" userId="Fischer-Fels, Jonat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338BD2"/>
    <a:srgbClr val="006EC7"/>
    <a:srgbClr val="66A8DD"/>
    <a:srgbClr val="80A5DC"/>
    <a:srgbClr val="4F81BD"/>
    <a:srgbClr val="4D8AD2"/>
    <a:srgbClr val="689CCA"/>
    <a:srgbClr val="367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1" autoAdjust="0"/>
    <p:restoredTop sz="80984" autoAdjust="0"/>
  </p:normalViewPr>
  <p:slideViewPr>
    <p:cSldViewPr snapToGrid="0" snapToObjects="1">
      <p:cViewPr varScale="1">
        <p:scale>
          <a:sx n="55" d="100"/>
          <a:sy n="55" d="100"/>
        </p:scale>
        <p:origin x="1956" y="28"/>
      </p:cViewPr>
      <p:guideLst>
        <p:guide orient="horz" pos="2160"/>
        <p:guide pos="2880"/>
        <p:guide orient="horz" pos="4127"/>
        <p:guide pos="141"/>
      </p:guideLst>
    </p:cSldViewPr>
  </p:slideViewPr>
  <p:notesTextViewPr>
    <p:cViewPr>
      <p:scale>
        <a:sx n="100" d="100"/>
        <a:sy n="100" d="100"/>
      </p:scale>
      <p:origin x="0" y="-356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>
      <p:cViewPr varScale="1">
        <p:scale>
          <a:sx n="41" d="100"/>
          <a:sy n="41" d="100"/>
        </p:scale>
        <p:origin x="259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7" tIns="45781" rIns="91557" bIns="4578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57" tIns="45781" rIns="91557" bIns="45781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042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PM zum Start des </a:t>
            </a:r>
            <a:r>
              <a:rPr lang="de-DE" b="0" dirty="0" err="1"/>
              <a:t>Stellungnahmeverfahrens</a:t>
            </a:r>
            <a:r>
              <a:rPr lang="de-DE" b="0" dirty="0"/>
              <a:t>: </a:t>
            </a:r>
          </a:p>
          <a:p>
            <a:r>
              <a:rPr lang="de-DE" b="0" dirty="0"/>
              <a:t>https://www.rki.de/DE/Content/Kommissionen/STIKO/Empfehlungen/PM_2023-04-25.html</a:t>
            </a:r>
          </a:p>
          <a:p>
            <a:endParaRPr lang="de-DE" b="0" dirty="0"/>
          </a:p>
          <a:p>
            <a:r>
              <a:rPr lang="de-DE" b="0" dirty="0" err="1"/>
              <a:t>Epid</a:t>
            </a:r>
            <a:r>
              <a:rPr lang="de-DE" b="0" dirty="0"/>
              <a:t> Bull 21/2023:</a:t>
            </a:r>
          </a:p>
          <a:p>
            <a:r>
              <a:rPr lang="de-DE" b="0" dirty="0"/>
              <a:t>https://www.rki.de/DE/Content/Infekt/EpidBull/Archiv/2023/21/Art_01.html</a:t>
            </a:r>
          </a:p>
          <a:p>
            <a:endParaRPr lang="de-DE" b="0" dirty="0"/>
          </a:p>
          <a:p>
            <a:r>
              <a:rPr lang="de-DE" b="0" dirty="0" err="1"/>
              <a:t>Epid</a:t>
            </a:r>
            <a:r>
              <a:rPr lang="de-DE" b="0" dirty="0"/>
              <a:t> Bull 4/2023:</a:t>
            </a:r>
          </a:p>
          <a:p>
            <a:r>
              <a:rPr lang="de-DE" b="0" dirty="0"/>
              <a:t>https://www.rki.de/DE/Content/Infekt/EpidBull/Archiv/2023/Ausgaben/04_23.pdf?__blob=publicationFile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023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WHO:</a:t>
            </a:r>
          </a:p>
          <a:p>
            <a:r>
              <a:rPr lang="de-DE" b="0" dirty="0"/>
              <a:t>https://www.who.int/news/item/18-05-2023-statement-on-the-antigen-composition-of-covid-19-vaccines</a:t>
            </a:r>
          </a:p>
          <a:p>
            <a:endParaRPr lang="de-DE" b="0" dirty="0"/>
          </a:p>
          <a:p>
            <a:r>
              <a:rPr lang="de-DE" b="0" dirty="0"/>
              <a:t>EMA + EDCD:</a:t>
            </a:r>
          </a:p>
          <a:p>
            <a:r>
              <a:rPr lang="de-DE" b="0" dirty="0"/>
              <a:t>https://www.ema.europa.eu/en/news/ema-ecdc-statement-updating-covid-19-vaccines-target-new-sars-cov-2-virus-variants</a:t>
            </a:r>
          </a:p>
          <a:p>
            <a:endParaRPr lang="de-DE" b="0" dirty="0"/>
          </a:p>
          <a:p>
            <a:r>
              <a:rPr lang="de-DE" b="0" dirty="0"/>
              <a:t>Ankündigung des VRBPAC:</a:t>
            </a:r>
          </a:p>
          <a:p>
            <a:r>
              <a:rPr lang="de-DE" b="0" dirty="0"/>
              <a:t>https://www.fda.gov/advisory-committees/advisory-committee-calendar/vaccines-and-related-biological-products-advisory-committee-meeting-june-15-2023-announcement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18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20" name="Bild 12" descr="RKI-Logo_RGB_P300C.tif">
            <a:extLst>
              <a:ext uri="{FF2B5EF4-FFF2-40B4-BE49-F238E27FC236}">
                <a16:creationId xmlns:a16="http://schemas.microsoft.com/office/drawing/2014/main" id="{F2C2DD98-CE1D-48B2-9766-6F4D218869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5" name="Bild 12" descr="RKI-Logo_RGB_P300C.tif">
            <a:extLst>
              <a:ext uri="{FF2B5EF4-FFF2-40B4-BE49-F238E27FC236}">
                <a16:creationId xmlns:a16="http://schemas.microsoft.com/office/drawing/2014/main" id="{B783DEE5-7274-489F-965B-E82F2984A5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 12" descr="RKI-Logo_RGB_P300C.tif">
            <a:extLst>
              <a:ext uri="{FF2B5EF4-FFF2-40B4-BE49-F238E27FC236}">
                <a16:creationId xmlns:a16="http://schemas.microsoft.com/office/drawing/2014/main" id="{DBDA181B-D7F9-470D-A7A1-27AC8DCBEC1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/>
              <a:t>COVID-19 Impfungen</a:t>
            </a:r>
            <a:br>
              <a:rPr lang="de-DE" dirty="0"/>
            </a:br>
            <a:br>
              <a:rPr lang="de-DE" sz="1600" dirty="0"/>
            </a:br>
            <a:r>
              <a:rPr lang="de-DE" sz="1600" dirty="0"/>
              <a:t>- Neue STIKO Empfehlung</a:t>
            </a:r>
            <a:br>
              <a:rPr lang="de-DE" sz="1600" dirty="0"/>
            </a:br>
            <a:r>
              <a:rPr lang="de-DE" sz="1600" dirty="0"/>
              <a:t>- Next-Gen Impfstoffe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3935997" y="4212404"/>
            <a:ext cx="4503737" cy="843980"/>
          </a:xfrm>
        </p:spPr>
        <p:txBody>
          <a:bodyPr/>
          <a:lstStyle/>
          <a:p>
            <a:r>
              <a:rPr lang="de-DE" dirty="0"/>
              <a:t>Lage AG – FG33</a:t>
            </a:r>
          </a:p>
          <a:p>
            <a:r>
              <a:rPr lang="de-DE" dirty="0"/>
              <a:t>07.06.2023</a:t>
            </a:r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1FACD7-8F51-4E8C-8EA6-094F6DB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9FB5A5-3D3E-4F46-AE4C-1283885847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>
            <a:normAutofit fontScale="92500" lnSpcReduction="20000"/>
          </a:bodyPr>
          <a:lstStyle/>
          <a:p>
            <a:r>
              <a:rPr lang="de-DE" b="1" dirty="0"/>
              <a:t>Aufnahme der COVID-19-Impfung in die allg. Impfempfehlungen:</a:t>
            </a:r>
          </a:p>
          <a:p>
            <a:r>
              <a:rPr lang="de-DE" dirty="0"/>
              <a:t>Veröffentlichung im </a:t>
            </a:r>
            <a:r>
              <a:rPr lang="de-DE" dirty="0" err="1"/>
              <a:t>Epid</a:t>
            </a:r>
            <a:r>
              <a:rPr lang="de-DE" dirty="0"/>
              <a:t> Bull 21/2023 + Anpassung des </a:t>
            </a:r>
            <a:r>
              <a:rPr lang="de-DE" dirty="0" err="1"/>
              <a:t>Epid</a:t>
            </a:r>
            <a:r>
              <a:rPr lang="de-DE" dirty="0"/>
              <a:t> Bull 4/2023</a:t>
            </a:r>
          </a:p>
          <a:p>
            <a:endParaRPr lang="de-DE" dirty="0"/>
          </a:p>
          <a:p>
            <a:r>
              <a:rPr lang="de-DE" dirty="0"/>
              <a:t>für gesunde Personen im Alter 18-59 Jahren: </a:t>
            </a:r>
            <a:r>
              <a:rPr lang="de-DE" b="1" dirty="0"/>
              <a:t>Basisimmunität</a:t>
            </a:r>
          </a:p>
          <a:p>
            <a:pPr lvl="1"/>
            <a:r>
              <a:rPr lang="de-DE" dirty="0"/>
              <a:t>2x Grundimmunisierung</a:t>
            </a:r>
          </a:p>
          <a:p>
            <a:pPr lvl="1"/>
            <a:r>
              <a:rPr lang="de-DE" dirty="0"/>
              <a:t>+1 Auffrischimpfung oder Infektion</a:t>
            </a:r>
          </a:p>
          <a:p>
            <a:endParaRPr lang="de-DE" dirty="0"/>
          </a:p>
          <a:p>
            <a:r>
              <a:rPr lang="de-DE" dirty="0"/>
              <a:t>für Risikogruppen: </a:t>
            </a:r>
            <a:r>
              <a:rPr lang="de-DE" b="1" dirty="0"/>
              <a:t>jährliche Auffrischimpfung </a:t>
            </a:r>
            <a:endParaRPr lang="de-DE" dirty="0"/>
          </a:p>
          <a:p>
            <a:pPr lvl="1"/>
            <a:r>
              <a:rPr lang="de-DE" dirty="0"/>
              <a:t>mit einem erhöhten Risiko für einen schweren Krankheitsverlauf:</a:t>
            </a:r>
          </a:p>
          <a:p>
            <a:pPr lvl="2"/>
            <a:r>
              <a:rPr lang="de-DE" dirty="0"/>
              <a:t>Personen ab 60 Jahren</a:t>
            </a:r>
          </a:p>
          <a:p>
            <a:pPr lvl="2"/>
            <a:r>
              <a:rPr lang="de-DE" dirty="0"/>
              <a:t>Personen ab 6 Monaten mit relevanten Grunderkrankungen</a:t>
            </a:r>
          </a:p>
          <a:p>
            <a:pPr lvl="2"/>
            <a:r>
              <a:rPr lang="de-DE" dirty="0"/>
              <a:t>Bewohnerinnen und Bewohner von Pflegeeinrichtungen </a:t>
            </a:r>
          </a:p>
          <a:p>
            <a:pPr lvl="1"/>
            <a:r>
              <a:rPr lang="de-DE" dirty="0"/>
              <a:t>mit einem erhöhten beruflichen Infektionsrisiko</a:t>
            </a:r>
          </a:p>
          <a:p>
            <a:pPr lvl="2"/>
            <a:r>
              <a:rPr lang="de-DE" dirty="0"/>
              <a:t>Medizinisches und pflegerisches Personal</a:t>
            </a:r>
          </a:p>
          <a:p>
            <a:pPr lvl="2"/>
            <a:r>
              <a:rPr lang="de-DE" dirty="0"/>
              <a:t>Ggf. weitere Gruppen oder „nur mit Patientenkontakt“ (Rückmeldung aus SNV) 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Kinder und Jugendliche unter 18 Jahren</a:t>
            </a:r>
          </a:p>
          <a:p>
            <a:pPr lvl="1"/>
            <a:r>
              <a:rPr lang="de-DE" dirty="0"/>
              <a:t>Keine Impfempfehlung mehr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60E9059-EA29-4AA1-BC3F-0876061A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092592" cy="338554"/>
          </a:xfrm>
        </p:spPr>
        <p:txBody>
          <a:bodyPr/>
          <a:lstStyle/>
          <a:p>
            <a:r>
              <a:rPr lang="de-DE" dirty="0"/>
              <a:t>STIKO-Impfempfehlung zu COVID-19 (25.05.23)</a:t>
            </a:r>
          </a:p>
        </p:txBody>
      </p:sp>
    </p:spTree>
    <p:extLst>
      <p:ext uri="{BB962C8B-B14F-4D97-AF65-F5344CB8AC3E}">
        <p14:creationId xmlns:p14="http://schemas.microsoft.com/office/powerpoint/2010/main" val="251728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1FACD7-8F51-4E8C-8EA6-094F6DB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9FB5A5-3D3E-4F46-AE4C-1283885847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>
            <a:normAutofit/>
          </a:bodyPr>
          <a:lstStyle/>
          <a:p>
            <a:r>
              <a:rPr lang="de-DE" dirty="0"/>
              <a:t>Zukünftige Varianten-angepasste COVID-Impfstoffe voraussichtlich</a:t>
            </a:r>
          </a:p>
          <a:p>
            <a:pPr marL="0" indent="0">
              <a:buNone/>
            </a:pPr>
            <a:r>
              <a:rPr lang="de-DE" b="1" dirty="0"/>
              <a:t>	Monovalent gegen XBB ohne Wildtyp!</a:t>
            </a:r>
          </a:p>
          <a:p>
            <a:endParaRPr lang="de-DE" dirty="0"/>
          </a:p>
          <a:p>
            <a:r>
              <a:rPr lang="de-DE" dirty="0"/>
              <a:t>Empfehlung der WHO vom 18.05.</a:t>
            </a:r>
          </a:p>
          <a:p>
            <a:endParaRPr lang="de-DE" dirty="0"/>
          </a:p>
          <a:p>
            <a:r>
              <a:rPr lang="de-DE" dirty="0"/>
              <a:t>Gemeinsame Empfehlung von EMA und ECDC vom 06.06.</a:t>
            </a:r>
          </a:p>
          <a:p>
            <a:endParaRPr lang="de-DE" dirty="0"/>
          </a:p>
          <a:p>
            <a:r>
              <a:rPr lang="de-DE" dirty="0"/>
              <a:t>Nächste VRBPAC Sitzung am 15.06. (FDA)</a:t>
            </a:r>
          </a:p>
          <a:p>
            <a:pPr marL="0" indent="0">
              <a:buNone/>
            </a:pPr>
            <a:r>
              <a:rPr lang="de-DE" dirty="0"/>
              <a:t>	(</a:t>
            </a:r>
            <a:r>
              <a:rPr lang="en-US" dirty="0"/>
              <a:t>Vaccines and Related Biological Products Advisory Committee)</a:t>
            </a:r>
            <a:endParaRPr lang="de-D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60E9059-EA29-4AA1-BC3F-0876061A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092592" cy="338554"/>
          </a:xfrm>
        </p:spPr>
        <p:txBody>
          <a:bodyPr/>
          <a:lstStyle/>
          <a:p>
            <a:r>
              <a:rPr lang="de-DE" dirty="0"/>
              <a:t>COVID-Impfstoffe der nächsten Generation</a:t>
            </a:r>
          </a:p>
        </p:txBody>
      </p:sp>
    </p:spTree>
    <p:extLst>
      <p:ext uri="{BB962C8B-B14F-4D97-AF65-F5344CB8AC3E}">
        <p14:creationId xmlns:p14="http://schemas.microsoft.com/office/powerpoint/2010/main" val="1288372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318</Words>
  <Application>Microsoft Office PowerPoint</Application>
  <PresentationFormat>Bildschirmpräsentation (4:3)</PresentationFormat>
  <Paragraphs>53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COVID-19 Impfungen  - Neue STIKO Empfehlung - Next-Gen Impfstoffe</vt:lpstr>
      <vt:lpstr>STIKO-Impfempfehlung zu COVID-19 (25.05.23)</vt:lpstr>
      <vt:lpstr>COVID-Impfstoffe der nächsten Generation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Fischer-Fels, Jonathan</cp:lastModifiedBy>
  <cp:revision>5224</cp:revision>
  <cp:lastPrinted>2022-06-16T09:06:07Z</cp:lastPrinted>
  <dcterms:created xsi:type="dcterms:W3CDTF">2015-11-02T12:29:13Z</dcterms:created>
  <dcterms:modified xsi:type="dcterms:W3CDTF">2023-06-07T10:51:32Z</dcterms:modified>
</cp:coreProperties>
</file>