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1052" r:id="rId3"/>
    <p:sldId id="1053" r:id="rId4"/>
    <p:sldId id="1017" r:id="rId5"/>
    <p:sldId id="1018" r:id="rId6"/>
    <p:sldId id="1044" r:id="rId7"/>
    <p:sldId id="1045" r:id="rId8"/>
    <p:sldId id="1046" r:id="rId9"/>
    <p:sldId id="1047" r:id="rId10"/>
    <p:sldId id="1048" r:id="rId11"/>
    <p:sldId id="1049" r:id="rId12"/>
    <p:sldId id="1050" r:id="rId13"/>
    <p:sldId id="287" r:id="rId14"/>
    <p:sldId id="283" r:id="rId15"/>
    <p:sldId id="285" r:id="rId16"/>
    <p:sldId id="286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52"/>
            <p14:sldId id="1053"/>
            <p14:sldId id="1017"/>
            <p14:sldId id="1018"/>
            <p14:sldId id="1044"/>
            <p14:sldId id="1045"/>
            <p14:sldId id="1046"/>
            <p14:sldId id="1047"/>
            <p14:sldId id="1048"/>
            <p14:sldId id="1049"/>
            <p14:sldId id="1050"/>
            <p14:sldId id="287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4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1DA"/>
    <a:srgbClr val="E6E6E6"/>
    <a:srgbClr val="006EC7"/>
    <a:srgbClr val="045AA6"/>
    <a:srgbClr val="058C94"/>
    <a:srgbClr val="E22B00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 autoAdjust="0"/>
    <p:restoredTop sz="93883" autoAdjust="0"/>
  </p:normalViewPr>
  <p:slideViewPr>
    <p:cSldViewPr snapToGrid="0" snapToObjects="1">
      <p:cViewPr>
        <p:scale>
          <a:sx n="80" d="100"/>
          <a:sy n="80" d="100"/>
        </p:scale>
        <p:origin x="808" y="-45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allen Altersgruppen auf niedrigem Niveau, zumeist bereits auf Sommerniveau (außer 5-14-Jährige und ab 80-Jährige)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de-DE" dirty="0"/>
              <a:t>-COVID-19 in den älteren Altersgruppen weiterhin diagnostiziert, vorwiegend bei ab 60 Jährigen</a:t>
            </a:r>
          </a:p>
          <a:p>
            <a:r>
              <a:rPr lang="de-DE" dirty="0"/>
              <a:t>-Influenza noch vereinzelt bei den unter 15 –Jährigen; RSV Diagnosen sehr vereinzelt bei unter 1 Jährigen (1 Fall im Sentinel mit Intensivbehandlung)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indent="0">
              <a:buFontTx/>
              <a:buNone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COVID-19/Influenza/RSV je AG: </a:t>
            </a:r>
            <a:r>
              <a:rPr lang="de-DE" b="0" i="1" u="sng" dirty="0"/>
              <a:t>S:\Projekte\FG36_INV_ICOSARI\Arbeitsordner\Wochenbericht\Krisenstab-AG_separat_alleVWD\Diagnosen_Anteil\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„S5_Vorsaisons_AGI…“)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Rückgang seit KW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11/2023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:</a:t>
            </a:r>
            <a:r>
              <a:rPr lang="de-DE" sz="1200" b="0" dirty="0">
                <a:sym typeface="Wingdings" panose="05000000000000000000" pitchFamily="2" charset="2"/>
              </a:rPr>
              <a:t> 0,5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in KW 22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20/2023</a:t>
            </a:r>
            <a:r>
              <a:rPr lang="de-DE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 4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Combine_short_60plus.png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sz="1200" b="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von  17. KW und 20. KW relativ stabil, in KW 21 Rückgang der ARE-Rate; Wert bliebe in 22. KW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22: 4,8 % (Vorwoche: 4,8 %); Vorwochenwert: 5,4 %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i="0" dirty="0"/>
              <a:t>Höhepunkt 50. KW 2022 mit 11,1 %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ARE-gesamt in KW 22 im oberen Wertebereich der vorpandemischen Jahre (2012-2019), alle AG im oberen Wertebereich der </a:t>
            </a:r>
            <a:r>
              <a:rPr lang="de-DE" sz="1200" i="0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vorpandemsichen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Saisons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0,8 % (Vorwoche: 1,1 % )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 22/2023 im Vergleich zur Vorwoche weiter gesunken (693; Vorwoche:1.057); </a:t>
            </a:r>
          </a:p>
          <a:p>
            <a:pPr marL="171450" lvl="0" indent="-171450">
              <a:buFontTx/>
              <a:buChar char="-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im oberen Wertebereich der Vorjahre vor Pandemie zur 22. KW </a:t>
            </a:r>
          </a:p>
          <a:p>
            <a:pPr marL="171450" lvl="0" indent="-171450">
              <a:buFontTx/>
              <a:buChar char="-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Vorwoche: Rückgang in allen AGs (-28 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bis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-34 %)</a:t>
            </a:r>
          </a:p>
          <a:p>
            <a:pPr marL="171450" lvl="0" indent="-171450">
              <a:buFontTx/>
              <a:buChar char="-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\\rki.local\daten\Projekte\FG36_AGI\Wochenberichte\Berichterstellung\Saison_2022_23\Woche_22_2023\KI_2015_2023-06-06.xlsx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10/2023 verzeichneter Rückgang der Anzahl der Arztkonsultationen wegen COVID-ARE hat sich in den letzten Wochen abgeschwächt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10/2023 verzeichneter Rückgang der Anzahl der Arztkonsultationen wegen COVID-ARE hat sich in den letzten Wochen abgeschwächt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aktuell befinden sich Werte in allen Altersgruppen auf sehr niedrigem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Kindern bis 15 Jahren wurden in den letzten 3 Wochen z.T. keine Arztkonsultationen wegen COVID-ARE mehr erfasst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sowie SARI mit Intensivbehandlung und verstorbene SARI lagen in den letzten Wochen auf Sommer Niveau , weiterhin leicht rückläufig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sowie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Krisenstab_SARI_Tod_Inz_S5.png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 zu den Inzidenzen liegen hier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einer Excel File  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</a:t>
            </a:r>
            <a:endParaRPr lang="de-DE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14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Anteile COVID </a:t>
            </a:r>
            <a:r>
              <a:rPr lang="de-DE" b="0" dirty="0"/>
              <a:t>Diagnosen an SARI  in den letzten beiden Wochen nochmal leicht gesunken, jetzt bei 5 %. </a:t>
            </a:r>
          </a:p>
          <a:p>
            <a:pPr marL="0" indent="0">
              <a:buFontTx/>
              <a:buNone/>
            </a:pPr>
            <a:r>
              <a:rPr lang="de-DE" b="0" dirty="0"/>
              <a:t>Anteil von COVID an SARI mit Intensivbehandlung seit KW 19 nochmal gesunken, jetzt in KW 22 im Vergleich zur Vorwoche stabil bei 7 %</a:t>
            </a:r>
          </a:p>
          <a:p>
            <a:pPr marL="0" indent="0">
              <a:buFontTx/>
              <a:buNone/>
            </a:pPr>
            <a:r>
              <a:rPr lang="de-DE" b="0" dirty="0"/>
              <a:t>Influenza und RSV nur noch sehr vereinzelt.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Anteil_Diagnose_Verlauf_gesamt_ab_40KW2022.png und Anteil_Diagnose_Verlauf_gesamt_INTENSIV_ab_40KW2022.png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Anteile COVID </a:t>
            </a:r>
            <a:r>
              <a:rPr lang="de-DE" b="0" dirty="0"/>
              <a:t>Diagnosen an SARI  in den letzten beiden Wochen nochmal leicht gesunken, jetzt bei 5 %. </a:t>
            </a:r>
          </a:p>
          <a:p>
            <a:pPr marL="0" indent="0">
              <a:buFontTx/>
              <a:buNone/>
            </a:pPr>
            <a:r>
              <a:rPr lang="de-DE" b="0" dirty="0"/>
              <a:t>Anteil von COVID an SARI mit Intensivbehandlung seit KW 19 nochmal gesunken, jetzt in KW 22 im Vergleich zur Vorwoche stabil bei 7 %</a:t>
            </a:r>
          </a:p>
          <a:p>
            <a:pPr marL="0" indent="0">
              <a:buFontTx/>
              <a:buNone/>
            </a:pPr>
            <a:r>
              <a:rPr lang="de-DE" b="0" dirty="0"/>
              <a:t>Influenza und RSV nur noch sehr vereinzelt.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Anteil_Diagnose_Verlauf_gesamt.png und Anteil_Diagnose_Verlauf_gesamt_INTENSIV.png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ACHTUNG DIESE GRAFIK BEZIEHT SICH JETZT WEGEN GERINGER FALLZAHLEN IM SOMMER AUF DIE LETZTEN 4 WOCHEN</a:t>
            </a:r>
          </a:p>
          <a:p>
            <a:r>
              <a:rPr lang="de-DE" dirty="0"/>
              <a:t>Covid-19 ab 15 Jahren, vor allem bei ab 60 Jährigen (vereinzelt auch bei 0-1 Jährigen)</a:t>
            </a:r>
          </a:p>
          <a:p>
            <a:r>
              <a:rPr lang="de-DE" dirty="0"/>
              <a:t>Influenza vor allem bei 5-14 Jährigen</a:t>
            </a:r>
          </a:p>
          <a:p>
            <a:r>
              <a:rPr lang="de-DE" dirty="0"/>
              <a:t>1 RSV Fall bei 0-1 Jährigen</a:t>
            </a:r>
          </a:p>
          <a:p>
            <a:endParaRPr lang="de-DE" dirty="0"/>
          </a:p>
          <a:p>
            <a:r>
              <a:rPr lang="de-DE" b="0" dirty="0"/>
              <a:t>Die Grafik liegt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Anteil_Diagnose_AG_NRZ80.png</a:t>
            </a:r>
            <a:endParaRPr lang="de-DE" b="0" i="1" u="none" dirty="0"/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6.6.2023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>
            <a:extLst>
              <a:ext uri="{FF2B5EF4-FFF2-40B4-BE49-F238E27FC236}">
                <a16:creationId xmlns:a16="http://schemas.microsoft.com/office/drawing/2014/main" id="{46B8469C-92C6-4ADE-9C80-460D23F1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58" y="783935"/>
            <a:ext cx="3619500" cy="2171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A89C31-2FAA-424D-A866-7514F335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47" y="2587994"/>
            <a:ext cx="3619500" cy="21717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5849AF2-DE99-465F-A1CF-8683BF185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54" y="4525819"/>
            <a:ext cx="3619500" cy="21717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9D7F79C-1103-439F-A74D-605735407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599" y="732856"/>
            <a:ext cx="3619500" cy="21717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B9506C-7353-4D92-82A0-2722627E8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508" y="2610631"/>
            <a:ext cx="3619500" cy="21717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65193F0-860D-4423-AAF6-F3B27C004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3331" y="4532532"/>
            <a:ext cx="3619500" cy="21717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22.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80539" y="6650329"/>
            <a:ext cx="1860421" cy="195750"/>
          </a:xfrm>
        </p:spPr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1980322" y="3131156"/>
            <a:ext cx="512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5- bis 34-Jährigen!!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3478FD7-27EB-463B-9B61-E68F50CEF362}"/>
              </a:ext>
            </a:extLst>
          </p:cNvPr>
          <p:cNvGrpSpPr/>
          <p:nvPr/>
        </p:nvGrpSpPr>
        <p:grpSpPr>
          <a:xfrm>
            <a:off x="2813181" y="1241844"/>
            <a:ext cx="2402229" cy="831800"/>
            <a:chOff x="2705743" y="1233898"/>
            <a:chExt cx="2402229" cy="831800"/>
          </a:xfrm>
        </p:grpSpPr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CD015BB-F2BF-4840-B992-1F84DA4B2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0164" y="1572690"/>
              <a:ext cx="423734" cy="493008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451105E-4F19-48CF-A6CD-9F03C1FCC781}"/>
                </a:ext>
              </a:extLst>
            </p:cNvPr>
            <p:cNvSpPr txBox="1"/>
            <p:nvPr/>
          </p:nvSpPr>
          <p:spPr>
            <a:xfrm>
              <a:off x="2705743" y="1233898"/>
              <a:ext cx="2402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2 % RSV</a:t>
              </a:r>
            </a:p>
            <a:p>
              <a:r>
                <a:rPr lang="de-DE" sz="1400" dirty="0">
                  <a:solidFill>
                    <a:srgbClr val="E22B00"/>
                  </a:solidFill>
                </a:rPr>
                <a:t>	       	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9B97F84-6546-497B-ACBD-0FA4494B7F2D}"/>
              </a:ext>
            </a:extLst>
          </p:cNvPr>
          <p:cNvGrpSpPr/>
          <p:nvPr/>
        </p:nvGrpSpPr>
        <p:grpSpPr>
          <a:xfrm>
            <a:off x="3028136" y="3028799"/>
            <a:ext cx="2360564" cy="766415"/>
            <a:chOff x="2551945" y="2925886"/>
            <a:chExt cx="2472771" cy="903041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305FE3D-EBE3-4AA8-83F5-D306E155C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9176" y="3193328"/>
              <a:ext cx="1" cy="635599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5E19EA1-A77C-4F09-AAFB-87273313F7E4}"/>
                </a:ext>
              </a:extLst>
            </p:cNvPr>
            <p:cNvSpPr txBox="1"/>
            <p:nvPr/>
          </p:nvSpPr>
          <p:spPr>
            <a:xfrm>
              <a:off x="2551945" y="2925886"/>
              <a:ext cx="2472771" cy="36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10 % Influenza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DD7337-102D-4CD1-8955-23D8BA4ECBF1}"/>
              </a:ext>
            </a:extLst>
          </p:cNvPr>
          <p:cNvGrpSpPr/>
          <p:nvPr/>
        </p:nvGrpSpPr>
        <p:grpSpPr>
          <a:xfrm>
            <a:off x="7360920" y="1020321"/>
            <a:ext cx="1727756" cy="892396"/>
            <a:chOff x="6749345" y="4499187"/>
            <a:chExt cx="3474143" cy="892396"/>
          </a:xfrm>
        </p:grpSpPr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677006FC-079F-4AC1-AB3F-9DA0AB90E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5552" y="4837052"/>
              <a:ext cx="122511" cy="554531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F7635EF-5D40-43C2-B708-66AF5C24D8AA}"/>
                </a:ext>
              </a:extLst>
            </p:cNvPr>
            <p:cNvSpPr txBox="1"/>
            <p:nvPr/>
          </p:nvSpPr>
          <p:spPr>
            <a:xfrm>
              <a:off x="6749345" y="4499187"/>
              <a:ext cx="3474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3 % Influenza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58B7281-403E-4C4B-9F17-862559D5BD6E}"/>
              </a:ext>
            </a:extLst>
          </p:cNvPr>
          <p:cNvGrpSpPr/>
          <p:nvPr/>
        </p:nvGrpSpPr>
        <p:grpSpPr>
          <a:xfrm>
            <a:off x="6813785" y="2859120"/>
            <a:ext cx="2155881" cy="936094"/>
            <a:chOff x="7282130" y="2883284"/>
            <a:chExt cx="2700037" cy="936094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1D7FBB8-08F9-457F-9F55-9AB784863649}"/>
                </a:ext>
              </a:extLst>
            </p:cNvPr>
            <p:cNvSpPr txBox="1"/>
            <p:nvPr/>
          </p:nvSpPr>
          <p:spPr>
            <a:xfrm>
              <a:off x="7282130" y="2883284"/>
              <a:ext cx="2700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5 % COVID-19</a:t>
              </a:r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1F06B6D1-416F-40FE-9C1B-F81B5F67447F}"/>
                </a:ext>
              </a:extLst>
            </p:cNvPr>
            <p:cNvCxnSpPr>
              <a:cxnSpLocks/>
            </p:cNvCxnSpPr>
            <p:nvPr/>
          </p:nvCxnSpPr>
          <p:spPr>
            <a:xfrm>
              <a:off x="8544248" y="3201439"/>
              <a:ext cx="76305" cy="617939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7F7CE6E-D916-4CA2-BD36-46A145171067}"/>
              </a:ext>
            </a:extLst>
          </p:cNvPr>
          <p:cNvGrpSpPr/>
          <p:nvPr/>
        </p:nvGrpSpPr>
        <p:grpSpPr>
          <a:xfrm>
            <a:off x="7092489" y="4826975"/>
            <a:ext cx="2914606" cy="851930"/>
            <a:chOff x="6359392" y="1076754"/>
            <a:chExt cx="2914606" cy="851930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ACED08D-7A14-49AB-AA95-E619D6D2DC51}"/>
                </a:ext>
              </a:extLst>
            </p:cNvPr>
            <p:cNvSpPr txBox="1"/>
            <p:nvPr/>
          </p:nvSpPr>
          <p:spPr>
            <a:xfrm>
              <a:off x="6359392" y="1076754"/>
              <a:ext cx="2914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8 % COVID-19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D82D4917-DB03-45F2-A858-0A81007DA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9370" y="1398254"/>
              <a:ext cx="170453" cy="530430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06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22.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9.5.2023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6D9DFB-68D5-46FD-8B69-8AEF322A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1" y="822944"/>
            <a:ext cx="3619500" cy="21717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93EFA81-F8FA-4297-87CB-E2FEFA01E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41" y="2627060"/>
            <a:ext cx="3619500" cy="21717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739CF1D-1BA3-4009-955B-58E07D9E9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41" y="4458480"/>
            <a:ext cx="3619500" cy="21717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EB9627E-0E95-4FDA-B40A-DE4C7D276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083" y="822996"/>
            <a:ext cx="3619500" cy="21717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A86151E-7E1F-4FC4-B7F5-C59ED8D27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083" y="2740193"/>
            <a:ext cx="3619500" cy="2171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99E598-479B-4597-A49D-8BA0C301E9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0053" y="4657390"/>
            <a:ext cx="3619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6.6.2023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>
                <a:highlight>
                  <a:srgbClr val="FFFFFF"/>
                </a:highlight>
              </a:rPr>
              <a:t>0,5</a:t>
            </a:r>
            <a:r>
              <a:rPr lang="de-DE" b="1" dirty="0"/>
              <a:t> COVID-SARI pro 100.000</a:t>
            </a:r>
          </a:p>
          <a:p>
            <a:endParaRPr lang="de-DE" dirty="0"/>
          </a:p>
          <a:p>
            <a:r>
              <a:rPr lang="de-DE" dirty="0"/>
              <a:t>Entspricht ca</a:t>
            </a:r>
            <a:r>
              <a:rPr lang="de-DE" dirty="0">
                <a:highlight>
                  <a:srgbClr val="FFFFFF"/>
                </a:highlight>
              </a:rPr>
              <a:t>. 400 </a:t>
            </a:r>
            <a:r>
              <a:rPr lang="de-DE" dirty="0"/>
              <a:t>neuen Krankenhausaufnahmen wegen COVID-SARI in D.</a:t>
            </a:r>
            <a:endParaRPr lang="en-US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E76E26-1CC9-41AB-B44C-0E3AEB36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528"/>
            <a:ext cx="5905500" cy="2657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8FDA40-E544-4EED-BE31-BC5D5FC5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2823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A95AF1-FA0C-456F-919A-A0E232B4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64D109-C677-4E29-9950-A3A3B336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FE4AE-5046-469D-A394-CA2B4FFE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2BE748-5B5F-4EF8-85A9-B7317C0C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1664"/>
            <a:ext cx="9144000" cy="16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5904E5-37A8-46A6-BEC0-79E34999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236"/>
            <a:ext cx="9144000" cy="178612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3B512A1-B2C3-48E8-AD1C-FF3E85490D11}"/>
              </a:ext>
            </a:extLst>
          </p:cNvPr>
          <p:cNvSpPr txBox="1"/>
          <p:nvPr/>
        </p:nvSpPr>
        <p:spPr>
          <a:xfrm>
            <a:off x="7792791" y="267066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19638C3-D29A-473E-8410-EDDA0E677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02" y="2685602"/>
            <a:ext cx="445047" cy="28653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DDC1E14-4CEC-481E-A824-7FEFDAB47D0B}"/>
              </a:ext>
            </a:extLst>
          </p:cNvPr>
          <p:cNvSpPr txBox="1"/>
          <p:nvPr/>
        </p:nvSpPr>
        <p:spPr>
          <a:xfrm>
            <a:off x="4572000" y="2549488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40AED3D-4B77-4A42-856A-AAA730940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659" y="2443824"/>
            <a:ext cx="457240" cy="28044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F27EF57-F9C0-41BA-A480-E30BFE605AAC}"/>
              </a:ext>
            </a:extLst>
          </p:cNvPr>
          <p:cNvSpPr txBox="1"/>
          <p:nvPr/>
        </p:nvSpPr>
        <p:spPr>
          <a:xfrm>
            <a:off x="630323" y="260115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0A46ED-E7D2-4DAA-9EDA-AA2662659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580"/>
            <a:ext cx="9144000" cy="177614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EE60524-7D2F-4190-8F70-B85BA013D812}"/>
              </a:ext>
            </a:extLst>
          </p:cNvPr>
          <p:cNvSpPr txBox="1"/>
          <p:nvPr/>
        </p:nvSpPr>
        <p:spPr>
          <a:xfrm>
            <a:off x="7792791" y="4976767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549D459-0D33-4660-9913-9307FFB8FB13}"/>
              </a:ext>
            </a:extLst>
          </p:cNvPr>
          <p:cNvSpPr txBox="1"/>
          <p:nvPr/>
        </p:nvSpPr>
        <p:spPr>
          <a:xfrm>
            <a:off x="7205873" y="4621652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F626C09-8E5E-4226-9141-EF04B384A781}"/>
              </a:ext>
            </a:extLst>
          </p:cNvPr>
          <p:cNvSpPr txBox="1"/>
          <p:nvPr/>
        </p:nvSpPr>
        <p:spPr>
          <a:xfrm>
            <a:off x="6594437" y="4374466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F1D43F-7EC3-45A0-8C7F-B67A5163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479"/>
            <a:ext cx="9144000" cy="178304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48BA1B4-153E-4CAF-9F69-242C21898375}"/>
              </a:ext>
            </a:extLst>
          </p:cNvPr>
          <p:cNvSpPr txBox="1"/>
          <p:nvPr/>
        </p:nvSpPr>
        <p:spPr>
          <a:xfrm>
            <a:off x="4442385" y="335444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6412DC4-C02F-4357-AE99-0D3C7BA03A25}"/>
              </a:ext>
            </a:extLst>
          </p:cNvPr>
          <p:cNvSpPr txBox="1"/>
          <p:nvPr/>
        </p:nvSpPr>
        <p:spPr>
          <a:xfrm>
            <a:off x="5321327" y="343664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9D830F8-3B7F-44BC-AC10-C1DB6D5B9568}"/>
              </a:ext>
            </a:extLst>
          </p:cNvPr>
          <p:cNvSpPr txBox="1"/>
          <p:nvPr/>
        </p:nvSpPr>
        <p:spPr>
          <a:xfrm>
            <a:off x="1963080" y="294097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993143-BA32-4BA6-B14E-6DECCC59D57A}"/>
              </a:ext>
            </a:extLst>
          </p:cNvPr>
          <p:cNvSpPr txBox="1"/>
          <p:nvPr/>
        </p:nvSpPr>
        <p:spPr>
          <a:xfrm>
            <a:off x="3909217" y="3242947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D2260D-63F7-40CE-B0CD-14E5466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C85BC3-8948-4947-A371-919E34BA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71A09F-4319-4DEF-BCFA-3692602C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7F7B30-CF87-4197-B942-342B129B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748"/>
            <a:ext cx="9144000" cy="22043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91F17F-47E3-4033-91DB-C17F4FB7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3788"/>
            <a:ext cx="9144000" cy="21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22.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19136"/>
            <a:ext cx="1860421" cy="195750"/>
          </a:xfrm>
        </p:spPr>
        <p:txBody>
          <a:bodyPr/>
          <a:lstStyle/>
          <a:p>
            <a:r>
              <a:rPr lang="de-DE" dirty="0"/>
              <a:t>Stand: 6.6.2023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978435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22 </a:t>
            </a:r>
            <a:r>
              <a:rPr lang="de-DE" dirty="0"/>
              <a:t>bei </a:t>
            </a:r>
            <a:r>
              <a:rPr lang="de-DE" b="1" dirty="0"/>
              <a:t>4.800</a:t>
            </a:r>
            <a:r>
              <a:rPr lang="de-DE" dirty="0"/>
              <a:t> ARE (in der 21. KW: 4.800)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3,4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9" y="3939098"/>
            <a:ext cx="3489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Rückgang bei Kindern von 5 bis 14 Jahren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Rückgang bei Erwachsenen von 35 bis 59 Jahre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8331B8-47F8-42C3-8D07-C3711F784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4" y="3300252"/>
            <a:ext cx="5251639" cy="28666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4EF722F-9E6E-4C28-9FAF-53E1DCBF4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8" y="740318"/>
            <a:ext cx="5288246" cy="26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22.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6.6. 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97675"/>
            <a:ext cx="3085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9. KW sinkender Trend</a:t>
            </a:r>
          </a:p>
          <a:p>
            <a:endParaRPr lang="de-DE" sz="600" dirty="0"/>
          </a:p>
          <a:p>
            <a:r>
              <a:rPr lang="de-DE" dirty="0"/>
              <a:t>22. KW: ca. 700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ca. 580.000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5866749" y="6259256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6C660C-5BD8-43B3-92DD-DA7A19AFD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2" y="3808466"/>
            <a:ext cx="5526645" cy="27633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8952CB-F5B0-46BE-9916-E82CA6839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99" y="1215113"/>
            <a:ext cx="5383593" cy="26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6.6.2023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22. KW 2023</a:t>
            </a:r>
          </a:p>
          <a:p>
            <a:r>
              <a:rPr lang="de-DE" dirty="0"/>
              <a:t>Rund 19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16.000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4" y="2074540"/>
            <a:ext cx="7891179" cy="31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50" y="1036359"/>
            <a:ext cx="4247990" cy="212399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22.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63" y="1038595"/>
            <a:ext cx="4247988" cy="21239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5" y="2888816"/>
            <a:ext cx="4247988" cy="21239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5" y="4705759"/>
            <a:ext cx="4247988" cy="21239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3" y="2888816"/>
            <a:ext cx="4247988" cy="21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CDB3CD-0865-4D89-9420-D81171370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" y="785409"/>
            <a:ext cx="5524500" cy="22098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6002080" y="1720122"/>
            <a:ext cx="3141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5870826" y="3386684"/>
            <a:ext cx="327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Intensiv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A98CCB-2408-474D-BE85-CB6CD7F891B5}"/>
              </a:ext>
            </a:extLst>
          </p:cNvPr>
          <p:cNvSpPr txBox="1"/>
          <p:nvPr/>
        </p:nvSpPr>
        <p:spPr>
          <a:xfrm>
            <a:off x="5787852" y="5503334"/>
            <a:ext cx="335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Verstorben</a:t>
            </a:r>
          </a:p>
          <a:p>
            <a:pPr algn="ctr"/>
            <a:r>
              <a:rPr lang="de-DE" sz="1600" b="1" dirty="0"/>
              <a:t>(Sterbe-KW)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22. KW 2023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4E8046-1CE6-4FB6-BC9A-319F8D262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65" y="2672318"/>
            <a:ext cx="5524500" cy="2209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A6B3513-BCC2-4E70-9289-A923AC2CF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8" y="4559227"/>
            <a:ext cx="5524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1DCED51-7453-4524-AD68-B1970403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48" y="3604054"/>
            <a:ext cx="6429375" cy="30003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43A18A-6FF5-455A-A0DD-2F3CFC9F2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38" y="471634"/>
            <a:ext cx="6429375" cy="30003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22. KW 2023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261884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20.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6.6.2023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419F9BD-8F3F-4F4B-9F84-E3C8636CE5B9}"/>
              </a:ext>
            </a:extLst>
          </p:cNvPr>
          <p:cNvGrpSpPr/>
          <p:nvPr/>
        </p:nvGrpSpPr>
        <p:grpSpPr>
          <a:xfrm>
            <a:off x="6817112" y="1574105"/>
            <a:ext cx="2352440" cy="969407"/>
            <a:chOff x="6817112" y="1574105"/>
            <a:chExt cx="2352440" cy="969407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D307726B-4B46-4EB9-8550-2E99B6F8EBC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817112" y="1758771"/>
              <a:ext cx="751982" cy="48527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885F32F-8D30-4BC3-A351-21069E6B33DA}"/>
                </a:ext>
              </a:extLst>
            </p:cNvPr>
            <p:cNvSpPr txBox="1"/>
            <p:nvPr/>
          </p:nvSpPr>
          <p:spPr>
            <a:xfrm>
              <a:off x="7572013" y="1874715"/>
              <a:ext cx="1470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</a:rPr>
                <a:t>1 % Influenza</a:t>
              </a: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93E163E0-DAED-4D30-B7E7-EF02A00B9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7113" y="2038610"/>
              <a:ext cx="764494" cy="28954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3B0BDBB-F3AF-43AE-9C87-5998F5A6D9B2}"/>
                </a:ext>
              </a:extLst>
            </p:cNvPr>
            <p:cNvSpPr txBox="1"/>
            <p:nvPr/>
          </p:nvSpPr>
          <p:spPr>
            <a:xfrm>
              <a:off x="7600116" y="2174180"/>
              <a:ext cx="1295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A1DA"/>
                  </a:solidFill>
                </a:rPr>
                <a:t>&lt; 1 % RSV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3FFDBB0F-43A0-4667-AF51-418AB9E84FED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7099749" y="2358846"/>
              <a:ext cx="500367" cy="46698"/>
            </a:xfrm>
            <a:prstGeom prst="straightConnector1">
              <a:avLst/>
            </a:prstGeom>
            <a:ln w="28575">
              <a:solidFill>
                <a:srgbClr val="00A1DA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2C524D2-1793-437E-846A-1257980F2395}"/>
                </a:ext>
              </a:extLst>
            </p:cNvPr>
            <p:cNvSpPr txBox="1"/>
            <p:nvPr/>
          </p:nvSpPr>
          <p:spPr>
            <a:xfrm>
              <a:off x="7569094" y="1574105"/>
              <a:ext cx="1600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5 % COVID-19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79E6335-DEF7-48F2-97CC-683738E916EB}"/>
              </a:ext>
            </a:extLst>
          </p:cNvPr>
          <p:cNvGrpSpPr/>
          <p:nvPr/>
        </p:nvGrpSpPr>
        <p:grpSpPr>
          <a:xfrm>
            <a:off x="2021158" y="819065"/>
            <a:ext cx="4825753" cy="1356777"/>
            <a:chOff x="1128533" y="1100259"/>
            <a:chExt cx="5945435" cy="1026821"/>
          </a:xfrm>
        </p:grpSpPr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2E85EF09-BFC5-419B-AEFB-FC6A3D6BC36F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5D367E2D-A2E3-4656-9104-CD31C1ED33E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E3F6DCC7-0BB7-4593-86DB-E5B2B9A0AAD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991360" y="3970782"/>
            <a:ext cx="4825753" cy="1356777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47409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354739C-43DB-4823-95CC-FB4E23E72CA6}"/>
              </a:ext>
            </a:extLst>
          </p:cNvPr>
          <p:cNvGrpSpPr/>
          <p:nvPr/>
        </p:nvGrpSpPr>
        <p:grpSpPr>
          <a:xfrm>
            <a:off x="6846912" y="5118408"/>
            <a:ext cx="2404710" cy="369332"/>
            <a:chOff x="6846912" y="5118408"/>
            <a:chExt cx="2404710" cy="369332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56284D4-8572-40E2-A408-F8B059FDF4C3}"/>
                </a:ext>
              </a:extLst>
            </p:cNvPr>
            <p:cNvSpPr txBox="1"/>
            <p:nvPr/>
          </p:nvSpPr>
          <p:spPr>
            <a:xfrm>
              <a:off x="7517015" y="5118408"/>
              <a:ext cx="173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7 % COVID-19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9174787E-CA83-4E52-98EF-785D7438C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6912" y="5327559"/>
              <a:ext cx="722182" cy="7756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471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B9AE356-61B1-4BD2-8351-90F5A0ED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8" y="3769859"/>
            <a:ext cx="8286750" cy="30384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2A206F-60F4-496F-8230-C09F526CC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08" y="430913"/>
            <a:ext cx="8286750" cy="30384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22.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6.6.2023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22. KW 2023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83360" y="752285"/>
            <a:ext cx="6270494" cy="1434536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63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351280" y="4120419"/>
            <a:ext cx="6373608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61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</p:spTree>
    <p:extLst>
      <p:ext uri="{BB962C8B-B14F-4D97-AF65-F5344CB8AC3E}">
        <p14:creationId xmlns:p14="http://schemas.microsoft.com/office/powerpoint/2010/main" val="82806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6.6.2023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19. - 22. KW 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D0F20F-0E06-4B6B-B8F6-59CF05DC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578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Microsoft Office PowerPoint</Application>
  <PresentationFormat>Bildschirmpräsentation (4:3)</PresentationFormat>
  <Paragraphs>170</Paragraphs>
  <Slides>16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6.6.2023</vt:lpstr>
      <vt:lpstr>GrippeWeb bis zur 22. KW 2023</vt:lpstr>
      <vt:lpstr>Arbeitsgemeinschaft Influenza ARE-Konsultationen / 100.000 Einwohner bis zur 22. KW 2023</vt:lpstr>
      <vt:lpstr>Arbeitsgemeinschaft Influenza - SEEDARE ARE-Konsultationen mit COVID-Diagnose / 100.000 Einwohner </vt:lpstr>
      <vt:lpstr>SEEDARE – ARE mit COVID-19 Konsultationen in Altersgruppen bis zur 22.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4277</cp:revision>
  <cp:lastPrinted>2020-05-13T06:04:10Z</cp:lastPrinted>
  <dcterms:created xsi:type="dcterms:W3CDTF">2015-11-02T12:29:13Z</dcterms:created>
  <dcterms:modified xsi:type="dcterms:W3CDTF">2023-06-07T08:53:36Z</dcterms:modified>
</cp:coreProperties>
</file>