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3" r:id="rId3"/>
    <p:sldId id="276" r:id="rId4"/>
    <p:sldId id="275" r:id="rId5"/>
    <p:sldId id="280" r:id="rId6"/>
    <p:sldId id="281" r:id="rId7"/>
    <p:sldId id="274" r:id="rId8"/>
    <p:sldId id="303" r:id="rId9"/>
    <p:sldId id="309" r:id="rId10"/>
    <p:sldId id="427" r:id="rId11"/>
    <p:sldId id="428" r:id="rId12"/>
    <p:sldId id="429" r:id="rId13"/>
    <p:sldId id="430" r:id="rId14"/>
    <p:sldId id="431" r:id="rId15"/>
    <p:sldId id="432" r:id="rId16"/>
    <p:sldId id="433" r:id="rId17"/>
    <p:sldId id="434" r:id="rId18"/>
    <p:sldId id="435" r:id="rId19"/>
    <p:sldId id="436" r:id="rId20"/>
    <p:sldId id="437" r:id="rId21"/>
    <p:sldId id="438" r:id="rId22"/>
    <p:sldId id="439" r:id="rId23"/>
    <p:sldId id="284" r:id="rId24"/>
    <p:sldId id="283" r:id="rId25"/>
    <p:sldId id="294" r:id="rId26"/>
    <p:sldId id="293" r:id="rId27"/>
    <p:sldId id="286" r:id="rId28"/>
    <p:sldId id="272" r:id="rId29"/>
    <p:sldId id="307" r:id="rId30"/>
    <p:sldId id="306" r:id="rId31"/>
    <p:sldId id="288" r:id="rId32"/>
    <p:sldId id="257" r:id="rId33"/>
    <p:sldId id="258" r:id="rId34"/>
    <p:sldId id="259" r:id="rId35"/>
    <p:sldId id="260" r:id="rId36"/>
    <p:sldId id="300" r:id="rId37"/>
    <p:sldId id="261" r:id="rId38"/>
    <p:sldId id="295" r:id="rId39"/>
    <p:sldId id="299" r:id="rId40"/>
    <p:sldId id="296" r:id="rId41"/>
    <p:sldId id="298" r:id="rId42"/>
    <p:sldId id="297" r:id="rId43"/>
    <p:sldId id="302" r:id="rId44"/>
    <p:sldId id="291" r:id="rId45"/>
    <p:sldId id="290"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ote, Ulrike" initials="GU" lastIdx="1" clrIdx="0">
    <p:extLst>
      <p:ext uri="{19B8F6BF-5375-455C-9EA6-DF929625EA0E}">
        <p15:presenceInfo xmlns:p15="http://schemas.microsoft.com/office/powerpoint/2012/main" userId="Grote, Ulrik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661" autoAdjust="0"/>
  </p:normalViewPr>
  <p:slideViewPr>
    <p:cSldViewPr snapToGrid="0">
      <p:cViewPr varScale="1">
        <p:scale>
          <a:sx n="89" d="100"/>
          <a:sy n="89" d="100"/>
        </p:scale>
        <p:origin x="13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3FBD2-6C4B-4DC7-9682-2C54E27AFB98}" type="datetimeFigureOut">
              <a:rPr lang="de-DE" smtClean="0"/>
              <a:t>05.07.2023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F0F3-5381-4C8B-8378-0ACCAA7EBB66}" type="slidenum">
              <a:rPr lang="de-DE" smtClean="0"/>
              <a:t>‹Nr.›</a:t>
            </a:fld>
            <a:endParaRPr lang="de-DE"/>
          </a:p>
        </p:txBody>
      </p:sp>
    </p:spTree>
    <p:extLst>
      <p:ext uri="{BB962C8B-B14F-4D97-AF65-F5344CB8AC3E}">
        <p14:creationId xmlns:p14="http://schemas.microsoft.com/office/powerpoint/2010/main" val="308553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 Begrüßung (ca. 2 min)</a:t>
            </a:r>
          </a:p>
          <a:p>
            <a:r>
              <a:rPr lang="de-DE" sz="1200" kern="1200" dirty="0">
                <a:solidFill>
                  <a:schemeClr val="tx1"/>
                </a:solidFill>
                <a:effectLst/>
                <a:latin typeface="+mn-lt"/>
                <a:ea typeface="+mn-ea"/>
                <a:cs typeface="+mn-cs"/>
              </a:rPr>
              <a:t>- Kuriositäten aus dem Lagezentrum - Teil 5 (13 min)</a:t>
            </a:r>
          </a:p>
          <a:p>
            <a:r>
              <a:rPr lang="de-DE" sz="1200" kern="1200" dirty="0">
                <a:solidFill>
                  <a:schemeClr val="tx1"/>
                </a:solidFill>
                <a:effectLst/>
                <a:latin typeface="+mn-lt"/>
                <a:ea typeface="+mn-ea"/>
                <a:cs typeface="+mn-cs"/>
              </a:rPr>
              <a:t>- Zahlen, Daten, Fakten aus dem Lagezentrum (5 min)</a:t>
            </a:r>
          </a:p>
          <a:p>
            <a:r>
              <a:rPr lang="de-DE" sz="1200" kern="1200" dirty="0">
                <a:solidFill>
                  <a:schemeClr val="tx1"/>
                </a:solidFill>
                <a:effectLst/>
                <a:latin typeface="+mn-lt"/>
                <a:ea typeface="+mn-ea"/>
                <a:cs typeface="+mn-cs"/>
              </a:rPr>
              <a:t>- Ehrung Top Mitarbeitende des Lagezentrums (25 min)</a:t>
            </a:r>
          </a:p>
          <a:p>
            <a:r>
              <a:rPr lang="de-DE" sz="1200" kern="1200" dirty="0">
                <a:solidFill>
                  <a:schemeClr val="tx1"/>
                </a:solidFill>
                <a:effectLst/>
                <a:latin typeface="+mn-lt"/>
                <a:ea typeface="+mn-ea"/>
                <a:cs typeface="+mn-cs"/>
              </a:rPr>
              <a:t>- Abschied (5 min)</a:t>
            </a:r>
          </a:p>
          <a:p>
            <a:endParaRPr lang="de-DE" dirty="0"/>
          </a:p>
        </p:txBody>
      </p:sp>
      <p:sp>
        <p:nvSpPr>
          <p:cNvPr id="4" name="Foliennummernplatzhalter 3"/>
          <p:cNvSpPr>
            <a:spLocks noGrp="1"/>
          </p:cNvSpPr>
          <p:nvPr>
            <p:ph type="sldNum" sz="quarter" idx="5"/>
          </p:nvPr>
        </p:nvSpPr>
        <p:spPr/>
        <p:txBody>
          <a:bodyPr/>
          <a:lstStyle/>
          <a:p>
            <a:fld id="{60FFF0F3-5381-4C8B-8378-0ACCAA7EBB66}" type="slidenum">
              <a:rPr lang="de-DE" smtClean="0"/>
              <a:t>2</a:t>
            </a:fld>
            <a:endParaRPr lang="de-DE"/>
          </a:p>
        </p:txBody>
      </p:sp>
    </p:spTree>
    <p:extLst>
      <p:ext uri="{BB962C8B-B14F-4D97-AF65-F5344CB8AC3E}">
        <p14:creationId xmlns:p14="http://schemas.microsoft.com/office/powerpoint/2010/main" val="426793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42 </a:t>
            </a:r>
            <a:r>
              <a:rPr lang="de-DE" dirty="0" err="1"/>
              <a:t>personen</a:t>
            </a:r>
            <a:endParaRPr lang="de-DE" dirty="0"/>
          </a:p>
        </p:txBody>
      </p:sp>
      <p:sp>
        <p:nvSpPr>
          <p:cNvPr id="4" name="Foliennummernplatzhalter 3"/>
          <p:cNvSpPr>
            <a:spLocks noGrp="1"/>
          </p:cNvSpPr>
          <p:nvPr>
            <p:ph type="sldNum" sz="quarter" idx="5"/>
          </p:nvPr>
        </p:nvSpPr>
        <p:spPr/>
        <p:txBody>
          <a:bodyPr/>
          <a:lstStyle/>
          <a:p>
            <a:fld id="{60FFF0F3-5381-4C8B-8378-0ACCAA7EBB66}" type="slidenum">
              <a:rPr lang="de-DE" smtClean="0"/>
              <a:t>32</a:t>
            </a:fld>
            <a:endParaRPr lang="de-DE"/>
          </a:p>
        </p:txBody>
      </p:sp>
    </p:spTree>
    <p:extLst>
      <p:ext uri="{BB962C8B-B14F-4D97-AF65-F5344CB8AC3E}">
        <p14:creationId xmlns:p14="http://schemas.microsoft.com/office/powerpoint/2010/main" val="1507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56 Personen</a:t>
            </a:r>
          </a:p>
          <a:p>
            <a:endParaRPr lang="de-DE" dirty="0"/>
          </a:p>
        </p:txBody>
      </p:sp>
      <p:sp>
        <p:nvSpPr>
          <p:cNvPr id="4" name="Foliennummernplatzhalter 3"/>
          <p:cNvSpPr>
            <a:spLocks noGrp="1"/>
          </p:cNvSpPr>
          <p:nvPr>
            <p:ph type="sldNum" sz="quarter" idx="5"/>
          </p:nvPr>
        </p:nvSpPr>
        <p:spPr/>
        <p:txBody>
          <a:bodyPr/>
          <a:lstStyle/>
          <a:p>
            <a:fld id="{60FFF0F3-5381-4C8B-8378-0ACCAA7EBB66}" type="slidenum">
              <a:rPr lang="de-DE" smtClean="0"/>
              <a:t>33</a:t>
            </a:fld>
            <a:endParaRPr lang="de-DE"/>
          </a:p>
        </p:txBody>
      </p:sp>
    </p:spTree>
    <p:extLst>
      <p:ext uri="{BB962C8B-B14F-4D97-AF65-F5344CB8AC3E}">
        <p14:creationId xmlns:p14="http://schemas.microsoft.com/office/powerpoint/2010/main" val="1225664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0FFF0F3-5381-4C8B-8378-0ACCAA7EBB66}" type="slidenum">
              <a:rPr lang="de-DE" smtClean="0"/>
              <a:t>45</a:t>
            </a:fld>
            <a:endParaRPr lang="de-DE"/>
          </a:p>
        </p:txBody>
      </p:sp>
    </p:spTree>
    <p:extLst>
      <p:ext uri="{BB962C8B-B14F-4D97-AF65-F5344CB8AC3E}">
        <p14:creationId xmlns:p14="http://schemas.microsoft.com/office/powerpoint/2010/main" val="400804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80761C-943F-438A-8F68-FE0A4876CC4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718CF1B-B073-478B-A905-8E22000182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3E1191F-763D-42FF-9A50-1FD0D05B2F6E}"/>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5" name="Fußzeilenplatzhalter 4">
            <a:extLst>
              <a:ext uri="{FF2B5EF4-FFF2-40B4-BE49-F238E27FC236}">
                <a16:creationId xmlns:a16="http://schemas.microsoft.com/office/drawing/2014/main" id="{0CA4DB68-E266-4E01-9AD2-48C13CA384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4E4BCAF-86CC-444B-9AFC-795F33E54CDA}"/>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1412336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96AFEB-F255-4001-908E-124BE3ED437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3A82D3B7-CEFA-47A5-9FB0-D857B4343E5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33B1529-F19C-4AA2-9B2B-2635A985AA73}"/>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5" name="Fußzeilenplatzhalter 4">
            <a:extLst>
              <a:ext uri="{FF2B5EF4-FFF2-40B4-BE49-F238E27FC236}">
                <a16:creationId xmlns:a16="http://schemas.microsoft.com/office/drawing/2014/main" id="{988D1F54-8BB8-4BB0-AE6C-3A063D5A7BF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2B243F-0871-408D-B141-26BCF2920B4E}"/>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4090071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2E20A99-C32B-4112-8D84-ECEF5D48B3F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5805B9F-F4AA-4A4F-9A2A-8FA88470507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B7E591D-1561-4968-B644-57DAE2771C90}"/>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5" name="Fußzeilenplatzhalter 4">
            <a:extLst>
              <a:ext uri="{FF2B5EF4-FFF2-40B4-BE49-F238E27FC236}">
                <a16:creationId xmlns:a16="http://schemas.microsoft.com/office/drawing/2014/main" id="{413B9CE5-01E0-4A5E-920A-0F95D7D05D3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DD1C8C4-842F-4404-AB6A-6FE8C5B55463}"/>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4039354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A92D5-3163-471E-B439-2E49EC7A216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0105D13-48E4-4E1F-AE45-B930472AF9C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642F577-7C92-49BE-8C10-08E7520DA220}"/>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5" name="Fußzeilenplatzhalter 4">
            <a:extLst>
              <a:ext uri="{FF2B5EF4-FFF2-40B4-BE49-F238E27FC236}">
                <a16:creationId xmlns:a16="http://schemas.microsoft.com/office/drawing/2014/main" id="{12FAD3BA-F8E1-4F6A-BA7C-49EDB1CA9AF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CCD6FD0-732E-43BF-9E17-297F912DB84D}"/>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41107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16C87-BE12-467E-9C7C-062D4833358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3A14CEF-175C-49B1-8695-5E5479EAE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FA3305D-CE96-4DA6-8DBE-C5C21B625D16}"/>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5" name="Fußzeilenplatzhalter 4">
            <a:extLst>
              <a:ext uri="{FF2B5EF4-FFF2-40B4-BE49-F238E27FC236}">
                <a16:creationId xmlns:a16="http://schemas.microsoft.com/office/drawing/2014/main" id="{5F973E81-9349-4649-BEBE-1F521230212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15DC5EF-5A3E-40B9-9F57-7E8D50CBDD9B}"/>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39583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3B52E-8130-4883-9E91-D362E9E1E5D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71D3CA8-511D-43E1-9A45-ED324C056F2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A6BA505-B851-4912-8856-101D8EDCCD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13FD148-6A30-4AF6-8D67-92768665142D}"/>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6" name="Fußzeilenplatzhalter 5">
            <a:extLst>
              <a:ext uri="{FF2B5EF4-FFF2-40B4-BE49-F238E27FC236}">
                <a16:creationId xmlns:a16="http://schemas.microsoft.com/office/drawing/2014/main" id="{D419FD09-D997-45BE-8FF1-63BC910CBD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E89D6C9-BDA4-4DDC-BE89-C1F3EB087F5B}"/>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314189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BF64B-A04F-4259-9466-D2A81886057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3F9D011-6FA8-4B0E-BDBC-94ACE5399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B4BEF1F-BCD9-4927-B383-A9196AFD0CB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D8FE0B5-3B62-4B45-BBF2-725A5A1542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8AAA4E6-052F-4323-A2E7-788AD7F9FBF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8B1CBBC-B153-4E9A-ADFB-D8518D7654AB}"/>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8" name="Fußzeilenplatzhalter 7">
            <a:extLst>
              <a:ext uri="{FF2B5EF4-FFF2-40B4-BE49-F238E27FC236}">
                <a16:creationId xmlns:a16="http://schemas.microsoft.com/office/drawing/2014/main" id="{47442DE0-D720-4E77-8736-3598CADFB4F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E44BEDB-C4D5-49EE-B0E2-18588D180F32}"/>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421734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7360B1-9EE7-4748-995A-CD02EF90F26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85923DC-0924-481C-ADD9-B104304CDF07}"/>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4" name="Fußzeilenplatzhalter 3">
            <a:extLst>
              <a:ext uri="{FF2B5EF4-FFF2-40B4-BE49-F238E27FC236}">
                <a16:creationId xmlns:a16="http://schemas.microsoft.com/office/drawing/2014/main" id="{45B59435-D445-45C4-8D18-87EA75B8A56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5956C5-6B52-4C55-805C-B0224A294E57}"/>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4047896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F1BBB7E-1A1D-4015-A8FA-52E307CDEB73}"/>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3" name="Fußzeilenplatzhalter 2">
            <a:extLst>
              <a:ext uri="{FF2B5EF4-FFF2-40B4-BE49-F238E27FC236}">
                <a16:creationId xmlns:a16="http://schemas.microsoft.com/office/drawing/2014/main" id="{67EF3F3C-3907-4D07-A38F-AF146C4C6CC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2C76E57-28CC-4AF2-AF77-F637CC0238CB}"/>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206747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46DD71-256D-47C6-B807-50FBE102ABB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FE0FF05-D18A-4B73-945A-4EF7D1FC2D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EC37980-8BA4-4BAE-BD9D-755C94B30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3DED90D-422D-4C2F-A8F5-3CAA83743B73}"/>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6" name="Fußzeilenplatzhalter 5">
            <a:extLst>
              <a:ext uri="{FF2B5EF4-FFF2-40B4-BE49-F238E27FC236}">
                <a16:creationId xmlns:a16="http://schemas.microsoft.com/office/drawing/2014/main" id="{EF21570E-21AF-4B10-90E2-23E80D48F4B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7F62361-904D-4876-8D1A-3D2C4D9B00A6}"/>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143797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06D35-6A81-4014-861E-27721AAAB65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A999FA8-1498-4D93-858A-DAAAA0B65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E6A889D-2E6F-4820-B475-21E648E2F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C76C37B-DAD0-4350-9D1A-062A8EBC702B}"/>
              </a:ext>
            </a:extLst>
          </p:cNvPr>
          <p:cNvSpPr>
            <a:spLocks noGrp="1"/>
          </p:cNvSpPr>
          <p:nvPr>
            <p:ph type="dt" sz="half" idx="10"/>
          </p:nvPr>
        </p:nvSpPr>
        <p:spPr/>
        <p:txBody>
          <a:bodyPr/>
          <a:lstStyle/>
          <a:p>
            <a:fld id="{E62D1476-76E0-4DE0-B209-899B346EA434}" type="datetimeFigureOut">
              <a:rPr lang="de-DE" smtClean="0"/>
              <a:t>05.07.2023</a:t>
            </a:fld>
            <a:endParaRPr lang="de-DE"/>
          </a:p>
        </p:txBody>
      </p:sp>
      <p:sp>
        <p:nvSpPr>
          <p:cNvPr id="6" name="Fußzeilenplatzhalter 5">
            <a:extLst>
              <a:ext uri="{FF2B5EF4-FFF2-40B4-BE49-F238E27FC236}">
                <a16:creationId xmlns:a16="http://schemas.microsoft.com/office/drawing/2014/main" id="{73E39EAD-90E7-4A31-8BE7-6CE18937A45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0D1E79-EC95-4710-B841-3560D3118DFA}"/>
              </a:ext>
            </a:extLst>
          </p:cNvPr>
          <p:cNvSpPr>
            <a:spLocks noGrp="1"/>
          </p:cNvSpPr>
          <p:nvPr>
            <p:ph type="sldNum" sz="quarter" idx="12"/>
          </p:nvPr>
        </p:nvSpPr>
        <p:spPr/>
        <p:txBody>
          <a:bodyPr/>
          <a:lstStyle/>
          <a:p>
            <a:fld id="{CFA2A49F-61A7-4567-87F9-73FD522CC062}" type="slidenum">
              <a:rPr lang="de-DE" smtClean="0"/>
              <a:t>‹Nr.›</a:t>
            </a:fld>
            <a:endParaRPr lang="de-DE"/>
          </a:p>
        </p:txBody>
      </p:sp>
    </p:spTree>
    <p:extLst>
      <p:ext uri="{BB962C8B-B14F-4D97-AF65-F5344CB8AC3E}">
        <p14:creationId xmlns:p14="http://schemas.microsoft.com/office/powerpoint/2010/main" val="3379819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D6BBF95-B3B8-4CD3-B3B6-F436D1FD4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B5F5CF4-E6A0-4112-8D99-7BE433834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8A8C34-FBCA-4157-9160-C68EB938F4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D1476-76E0-4DE0-B209-899B346EA434}" type="datetimeFigureOut">
              <a:rPr lang="de-DE" smtClean="0"/>
              <a:t>05.07.2023</a:t>
            </a:fld>
            <a:endParaRPr lang="de-DE"/>
          </a:p>
        </p:txBody>
      </p:sp>
      <p:sp>
        <p:nvSpPr>
          <p:cNvPr id="5" name="Fußzeilenplatzhalter 4">
            <a:extLst>
              <a:ext uri="{FF2B5EF4-FFF2-40B4-BE49-F238E27FC236}">
                <a16:creationId xmlns:a16="http://schemas.microsoft.com/office/drawing/2014/main" id="{9D7B5451-0A3D-4496-8161-94F51CE5B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81F7809-49AC-4E46-853E-A713F4C924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2A49F-61A7-4567-87F9-73FD522CC062}" type="slidenum">
              <a:rPr lang="de-DE" smtClean="0"/>
              <a:t>‹Nr.›</a:t>
            </a:fld>
            <a:endParaRPr lang="de-DE"/>
          </a:p>
        </p:txBody>
      </p:sp>
    </p:spTree>
    <p:extLst>
      <p:ext uri="{BB962C8B-B14F-4D97-AF65-F5344CB8AC3E}">
        <p14:creationId xmlns:p14="http://schemas.microsoft.com/office/powerpoint/2010/main" val="3883006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www.rki.de/covid-19" TargetMode="External"/><Relationship Id="rId2" Type="http://schemas.openxmlformats.org/officeDocument/2006/relationships/hyperlink" Target="https://www.fli.de/de/aktuelles/tierseuchengeschehen/coronavirus/" TargetMode="Externa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hyperlink" Target="https://www.infektionsschutz.d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g"/><Relationship Id="rId12" Type="http://schemas.openxmlformats.org/officeDocument/2006/relationships/image" Target="../media/image74.jpg"/><Relationship Id="rId2" Type="http://schemas.openxmlformats.org/officeDocument/2006/relationships/image" Target="../media/image64.jpg"/><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3.jp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G"/><Relationship Id="rId9" Type="http://schemas.openxmlformats.org/officeDocument/2006/relationships/image" Target="../media/image71.jpeg"/><Relationship Id="rId14" Type="http://schemas.openxmlformats.org/officeDocument/2006/relationships/image" Target="../media/image76.jpe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jpeg"/><Relationship Id="rId7"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F49D4F2-477C-484F-9016-2A8D3C7142B1}"/>
              </a:ext>
            </a:extLst>
          </p:cNvPr>
          <p:cNvSpPr/>
          <p:nvPr/>
        </p:nvSpPr>
        <p:spPr>
          <a:xfrm>
            <a:off x="2177000" y="1271689"/>
            <a:ext cx="7837999" cy="2308324"/>
          </a:xfrm>
          <a:prstGeom prst="rect">
            <a:avLst/>
          </a:prstGeom>
          <a:noFill/>
        </p:spPr>
        <p:txBody>
          <a:bodyPr wrap="square" lIns="91440" tIns="45720" rIns="91440" bIns="45720">
            <a:spAutoFit/>
          </a:bodyPr>
          <a:lstStyle/>
          <a:p>
            <a:pPr algn="ctr"/>
            <a:r>
              <a:rPr lang="de-DE"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Lagezentrums Review</a:t>
            </a:r>
          </a:p>
        </p:txBody>
      </p:sp>
      <p:pic>
        <p:nvPicPr>
          <p:cNvPr id="6" name="Grafik 5">
            <a:extLst>
              <a:ext uri="{FF2B5EF4-FFF2-40B4-BE49-F238E27FC236}">
                <a16:creationId xmlns:a16="http://schemas.microsoft.com/office/drawing/2014/main" id="{A876126D-91A4-4AB4-87FA-6A422400E59A}"/>
              </a:ext>
            </a:extLst>
          </p:cNvPr>
          <p:cNvPicPr>
            <a:picLocks noChangeAspect="1"/>
          </p:cNvPicPr>
          <p:nvPr/>
        </p:nvPicPr>
        <p:blipFill rotWithShape="1">
          <a:blip r:embed="rId2">
            <a:extLst>
              <a:ext uri="{28A0092B-C50C-407E-A947-70E740481C1C}">
                <a14:useLocalDpi xmlns:a14="http://schemas.microsoft.com/office/drawing/2010/main" val="0"/>
              </a:ext>
            </a:extLst>
          </a:blip>
          <a:srcRect t="47372"/>
          <a:stretch/>
        </p:blipFill>
        <p:spPr>
          <a:xfrm>
            <a:off x="3383279" y="3980327"/>
            <a:ext cx="5425440" cy="2141453"/>
          </a:xfrm>
          <a:prstGeom prst="rect">
            <a:avLst/>
          </a:prstGeom>
        </p:spPr>
      </p:pic>
    </p:spTree>
    <p:extLst>
      <p:ext uri="{BB962C8B-B14F-4D97-AF65-F5344CB8AC3E}">
        <p14:creationId xmlns:p14="http://schemas.microsoft.com/office/powerpoint/2010/main" val="1985210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89C7BDB-B5BC-43D5-9BBC-792F59B2ACBE}"/>
              </a:ext>
            </a:extLst>
          </p:cNvPr>
          <p:cNvPicPr/>
          <p:nvPr/>
        </p:nvPicPr>
        <p:blipFill rotWithShape="1">
          <a:blip r:embed="rId2"/>
          <a:srcRect r="5746" b="37048"/>
          <a:stretch/>
        </p:blipFill>
        <p:spPr>
          <a:xfrm>
            <a:off x="549456" y="1613264"/>
            <a:ext cx="6179048" cy="1803280"/>
          </a:xfrm>
          <a:prstGeom prst="rect">
            <a:avLst/>
          </a:prstGeom>
          <a:solidFill>
            <a:srgbClr val="FFFFFF">
              <a:shade val="85000"/>
            </a:srgbClr>
          </a:solidFill>
          <a:ln w="3175"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nhaltsplatzhalter 4">
            <a:extLst>
              <a:ext uri="{FF2B5EF4-FFF2-40B4-BE49-F238E27FC236}">
                <a16:creationId xmlns:a16="http://schemas.microsoft.com/office/drawing/2014/main" id="{E2C210CA-E271-4081-822E-963442B9FC04}"/>
              </a:ext>
            </a:extLst>
          </p:cNvPr>
          <p:cNvPicPr>
            <a:picLocks noGrp="1"/>
          </p:cNvPicPr>
          <p:nvPr>
            <p:ph idx="1"/>
          </p:nvPr>
        </p:nvPicPr>
        <p:blipFill>
          <a:blip r:embed="rId3"/>
          <a:stretch>
            <a:fillRect/>
          </a:stretch>
        </p:blipFill>
        <p:spPr>
          <a:xfrm>
            <a:off x="4404782" y="3198839"/>
            <a:ext cx="7490808" cy="3317540"/>
          </a:xfrm>
          <a:prstGeom prst="rect">
            <a:avLst/>
          </a:prstGeom>
          <a:solidFill>
            <a:srgbClr val="FFFFFF">
              <a:shade val="85000"/>
            </a:srgbClr>
          </a:solidFill>
          <a:ln w="3175"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el 1">
            <a:extLst>
              <a:ext uri="{FF2B5EF4-FFF2-40B4-BE49-F238E27FC236}">
                <a16:creationId xmlns:a16="http://schemas.microsoft.com/office/drawing/2014/main" id="{54AFF0EF-96D5-405C-9F0F-2138B6FEA678}"/>
              </a:ext>
            </a:extLst>
          </p:cNvPr>
          <p:cNvSpPr>
            <a:spLocks noGrp="1"/>
          </p:cNvSpPr>
          <p:nvPr>
            <p:ph type="title"/>
          </p:nvPr>
        </p:nvSpPr>
        <p:spPr/>
        <p:txBody>
          <a:bodyPr/>
          <a:lstStyle/>
          <a:p>
            <a:r>
              <a:rPr lang="de-DE" b="1" dirty="0">
                <a:solidFill>
                  <a:schemeClr val="accent1">
                    <a:lumMod val="75000"/>
                  </a:schemeClr>
                </a:solidFill>
              </a:rPr>
              <a:t>Tippfehler und Autokorrektur…</a:t>
            </a:r>
          </a:p>
        </p:txBody>
      </p:sp>
      <p:sp>
        <p:nvSpPr>
          <p:cNvPr id="6" name="Ellipse 5">
            <a:extLst>
              <a:ext uri="{FF2B5EF4-FFF2-40B4-BE49-F238E27FC236}">
                <a16:creationId xmlns:a16="http://schemas.microsoft.com/office/drawing/2014/main" id="{B4CA2D41-7FF1-4EAA-A627-5A0301B247A9}"/>
              </a:ext>
            </a:extLst>
          </p:cNvPr>
          <p:cNvSpPr/>
          <p:nvPr/>
        </p:nvSpPr>
        <p:spPr>
          <a:xfrm>
            <a:off x="4979865" y="3179567"/>
            <a:ext cx="553673" cy="25167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7" name="Ellipse 6">
            <a:extLst>
              <a:ext uri="{FF2B5EF4-FFF2-40B4-BE49-F238E27FC236}">
                <a16:creationId xmlns:a16="http://schemas.microsoft.com/office/drawing/2014/main" id="{F5142F46-F2F8-4E1A-88BA-48E429DDB891}"/>
              </a:ext>
            </a:extLst>
          </p:cNvPr>
          <p:cNvSpPr/>
          <p:nvPr/>
        </p:nvSpPr>
        <p:spPr>
          <a:xfrm>
            <a:off x="4863751" y="6218347"/>
            <a:ext cx="553673" cy="25167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1" name="Ellipse 10">
            <a:extLst>
              <a:ext uri="{FF2B5EF4-FFF2-40B4-BE49-F238E27FC236}">
                <a16:creationId xmlns:a16="http://schemas.microsoft.com/office/drawing/2014/main" id="{0A04B6F1-52BC-45A6-821A-825ED03E05DC}"/>
              </a:ext>
            </a:extLst>
          </p:cNvPr>
          <p:cNvSpPr/>
          <p:nvPr/>
        </p:nvSpPr>
        <p:spPr>
          <a:xfrm>
            <a:off x="881742" y="2265663"/>
            <a:ext cx="1096161" cy="25167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2" name="Rechteck 11">
            <a:extLst>
              <a:ext uri="{FF2B5EF4-FFF2-40B4-BE49-F238E27FC236}">
                <a16:creationId xmlns:a16="http://schemas.microsoft.com/office/drawing/2014/main" id="{2059DC80-06B8-46E2-9960-50E25E80D84A}"/>
              </a:ext>
            </a:extLst>
          </p:cNvPr>
          <p:cNvSpPr/>
          <p:nvPr/>
        </p:nvSpPr>
        <p:spPr>
          <a:xfrm rot="20771745">
            <a:off x="5360759" y="4171906"/>
            <a:ext cx="954617" cy="20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C988A117-E567-45DA-BA41-E4DDCDEB4993}"/>
              </a:ext>
            </a:extLst>
          </p:cNvPr>
          <p:cNvSpPr/>
          <p:nvPr/>
        </p:nvSpPr>
        <p:spPr>
          <a:xfrm>
            <a:off x="5256701" y="5550574"/>
            <a:ext cx="954617" cy="20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a:extLst>
              <a:ext uri="{FF2B5EF4-FFF2-40B4-BE49-F238E27FC236}">
                <a16:creationId xmlns:a16="http://schemas.microsoft.com/office/drawing/2014/main" id="{E034261F-EAB1-42B2-97F9-76D78D98F983}"/>
              </a:ext>
            </a:extLst>
          </p:cNvPr>
          <p:cNvCxnSpPr>
            <a:cxnSpLocks/>
          </p:cNvCxnSpPr>
          <p:nvPr/>
        </p:nvCxnSpPr>
        <p:spPr>
          <a:xfrm flipV="1">
            <a:off x="5256701" y="3462906"/>
            <a:ext cx="0" cy="27390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2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D2372-6A58-46A6-BFE1-7D485C12B19C}"/>
              </a:ext>
            </a:extLst>
          </p:cNvPr>
          <p:cNvSpPr>
            <a:spLocks noGrp="1"/>
          </p:cNvSpPr>
          <p:nvPr>
            <p:ph type="title"/>
          </p:nvPr>
        </p:nvSpPr>
        <p:spPr/>
        <p:txBody>
          <a:bodyPr/>
          <a:lstStyle/>
          <a:p>
            <a:r>
              <a:rPr lang="de-DE" b="1" dirty="0">
                <a:solidFill>
                  <a:schemeClr val="accent1">
                    <a:lumMod val="75000"/>
                  </a:schemeClr>
                </a:solidFill>
              </a:rPr>
              <a:t>Tippfehler und Autokorrektur… - auch bei anderen ;)</a:t>
            </a:r>
            <a:endParaRPr lang="de-DE" dirty="0"/>
          </a:p>
        </p:txBody>
      </p:sp>
      <p:pic>
        <p:nvPicPr>
          <p:cNvPr id="5" name="Grafik 4">
            <a:extLst>
              <a:ext uri="{FF2B5EF4-FFF2-40B4-BE49-F238E27FC236}">
                <a16:creationId xmlns:a16="http://schemas.microsoft.com/office/drawing/2014/main" id="{77D2A240-0FBF-4B43-A92B-CC6B1DE02312}"/>
              </a:ext>
            </a:extLst>
          </p:cNvPr>
          <p:cNvPicPr/>
          <p:nvPr/>
        </p:nvPicPr>
        <p:blipFill rotWithShape="1">
          <a:blip r:embed="rId2">
            <a:extLst>
              <a:ext uri="{28A0092B-C50C-407E-A947-70E740481C1C}">
                <a14:useLocalDpi xmlns:a14="http://schemas.microsoft.com/office/drawing/2010/main" val="0"/>
              </a:ext>
            </a:extLst>
          </a:blip>
          <a:srcRect l="2959" t="23633" r="5771" b="5820"/>
          <a:stretch/>
        </p:blipFill>
        <p:spPr>
          <a:xfrm>
            <a:off x="4789542" y="1332582"/>
            <a:ext cx="5642558" cy="3094074"/>
          </a:xfrm>
          <a:prstGeom prst="rect">
            <a:avLst/>
          </a:prstGeom>
        </p:spPr>
      </p:pic>
      <p:pic>
        <p:nvPicPr>
          <p:cNvPr id="6" name="Grafik 5">
            <a:extLst>
              <a:ext uri="{FF2B5EF4-FFF2-40B4-BE49-F238E27FC236}">
                <a16:creationId xmlns:a16="http://schemas.microsoft.com/office/drawing/2014/main" id="{14CF3E75-4A9C-416B-BCDB-3EF14DB00496}"/>
              </a:ext>
            </a:extLst>
          </p:cNvPr>
          <p:cNvPicPr>
            <a:picLocks noChangeAspect="1"/>
          </p:cNvPicPr>
          <p:nvPr/>
        </p:nvPicPr>
        <p:blipFill rotWithShape="1">
          <a:blip r:embed="rId3"/>
          <a:srcRect t="61221" r="31141"/>
          <a:stretch/>
        </p:blipFill>
        <p:spPr>
          <a:xfrm rot="21041923">
            <a:off x="991068" y="5292181"/>
            <a:ext cx="3967149" cy="1120601"/>
          </a:xfrm>
          <a:prstGeom prst="rect">
            <a:avLst/>
          </a:prstGeom>
          <a:ln w="19050">
            <a:solidFill>
              <a:srgbClr val="0070C0"/>
            </a:solidFill>
          </a:ln>
        </p:spPr>
      </p:pic>
      <p:pic>
        <p:nvPicPr>
          <p:cNvPr id="7" name="Inhaltsplatzhalter 4">
            <a:extLst>
              <a:ext uri="{FF2B5EF4-FFF2-40B4-BE49-F238E27FC236}">
                <a16:creationId xmlns:a16="http://schemas.microsoft.com/office/drawing/2014/main" id="{2DC37DDE-99EA-40DD-86D3-ECF2E2832C41}"/>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4921" b="30723"/>
          <a:stretch/>
        </p:blipFill>
        <p:spPr>
          <a:xfrm>
            <a:off x="561443" y="1959428"/>
            <a:ext cx="3163269" cy="3056719"/>
          </a:xfrm>
        </p:spPr>
      </p:pic>
      <p:pic>
        <p:nvPicPr>
          <p:cNvPr id="8" name="Grafik 7">
            <a:extLst>
              <a:ext uri="{FF2B5EF4-FFF2-40B4-BE49-F238E27FC236}">
                <a16:creationId xmlns:a16="http://schemas.microsoft.com/office/drawing/2014/main" id="{9B743245-F9A7-4037-93B3-F2A9C1C5C927}"/>
              </a:ext>
            </a:extLst>
          </p:cNvPr>
          <p:cNvPicPr>
            <a:picLocks noChangeAspect="1"/>
          </p:cNvPicPr>
          <p:nvPr/>
        </p:nvPicPr>
        <p:blipFill rotWithShape="1">
          <a:blip r:embed="rId5">
            <a:extLst>
              <a:ext uri="{28A0092B-C50C-407E-A947-70E740481C1C}">
                <a14:useLocalDpi xmlns:a14="http://schemas.microsoft.com/office/drawing/2010/main" val="0"/>
              </a:ext>
            </a:extLst>
          </a:blip>
          <a:srcRect t="26772"/>
          <a:stretch/>
        </p:blipFill>
        <p:spPr>
          <a:xfrm>
            <a:off x="7089582" y="2835479"/>
            <a:ext cx="3768914" cy="3763172"/>
          </a:xfrm>
          <a:prstGeom prst="rect">
            <a:avLst/>
          </a:prstGeom>
        </p:spPr>
      </p:pic>
      <p:pic>
        <p:nvPicPr>
          <p:cNvPr id="9" name="Grafik 8">
            <a:extLst>
              <a:ext uri="{FF2B5EF4-FFF2-40B4-BE49-F238E27FC236}">
                <a16:creationId xmlns:a16="http://schemas.microsoft.com/office/drawing/2014/main" id="{923E87A3-913F-4F60-A752-73AA5775DBBB}"/>
              </a:ext>
            </a:extLst>
          </p:cNvPr>
          <p:cNvPicPr>
            <a:picLocks noChangeAspect="1"/>
          </p:cNvPicPr>
          <p:nvPr/>
        </p:nvPicPr>
        <p:blipFill>
          <a:blip r:embed="rId6"/>
          <a:stretch>
            <a:fillRect/>
          </a:stretch>
        </p:blipFill>
        <p:spPr>
          <a:xfrm>
            <a:off x="5062531" y="6283835"/>
            <a:ext cx="3325036" cy="418080"/>
          </a:xfrm>
          <a:prstGeom prst="rect">
            <a:avLst/>
          </a:prstGeom>
          <a:ln w="28575">
            <a:solidFill>
              <a:srgbClr val="4472C4"/>
            </a:solidFill>
          </a:ln>
        </p:spPr>
      </p:pic>
    </p:spTree>
    <p:extLst>
      <p:ext uri="{BB962C8B-B14F-4D97-AF65-F5344CB8AC3E}">
        <p14:creationId xmlns:p14="http://schemas.microsoft.com/office/powerpoint/2010/main" val="30617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024E3C-552E-4870-803E-E21F918D2A26}"/>
              </a:ext>
            </a:extLst>
          </p:cNvPr>
          <p:cNvSpPr>
            <a:spLocks noGrp="1"/>
          </p:cNvSpPr>
          <p:nvPr>
            <p:ph type="title"/>
          </p:nvPr>
        </p:nvSpPr>
        <p:spPr/>
        <p:txBody>
          <a:bodyPr>
            <a:normAutofit/>
          </a:bodyPr>
          <a:lstStyle/>
          <a:p>
            <a:r>
              <a:rPr lang="de-DE" b="1" dirty="0">
                <a:solidFill>
                  <a:schemeClr val="accent1">
                    <a:lumMod val="75000"/>
                  </a:schemeClr>
                </a:solidFill>
              </a:rPr>
              <a:t>RKI-intern</a:t>
            </a:r>
          </a:p>
        </p:txBody>
      </p:sp>
      <p:sp>
        <p:nvSpPr>
          <p:cNvPr id="4" name="Rechteck 3">
            <a:extLst>
              <a:ext uri="{FF2B5EF4-FFF2-40B4-BE49-F238E27FC236}">
                <a16:creationId xmlns:a16="http://schemas.microsoft.com/office/drawing/2014/main" id="{2764F8EB-B49C-4FC1-AAAD-4A5189FE4D26}"/>
              </a:ext>
            </a:extLst>
          </p:cNvPr>
          <p:cNvSpPr/>
          <p:nvPr/>
        </p:nvSpPr>
        <p:spPr>
          <a:xfrm>
            <a:off x="472434" y="1361762"/>
            <a:ext cx="6096000" cy="2462213"/>
          </a:xfrm>
          <a:prstGeom prst="rect">
            <a:avLst/>
          </a:prstGeom>
          <a:ln w="28575"/>
        </p:spPr>
        <p:style>
          <a:lnRef idx="2">
            <a:schemeClr val="accent5"/>
          </a:lnRef>
          <a:fillRef idx="1">
            <a:schemeClr val="lt1"/>
          </a:fillRef>
          <a:effectRef idx="0">
            <a:schemeClr val="accent5"/>
          </a:effectRef>
          <a:fontRef idx="minor">
            <a:schemeClr val="dk1"/>
          </a:fontRef>
        </p:style>
        <p:txBody>
          <a:bodyPr>
            <a:spAutoFit/>
          </a:bodyPr>
          <a:lstStyle/>
          <a:p>
            <a:r>
              <a:rPr lang="de-DE" sz="1400" dirty="0"/>
              <a:t>Abbildung bundeslandspezifischer Einlassregeln:</a:t>
            </a:r>
          </a:p>
          <a:p>
            <a:endParaRPr lang="de-DE" sz="1400" dirty="0"/>
          </a:p>
          <a:p>
            <a:r>
              <a:rPr lang="de-DE" sz="1400" dirty="0"/>
              <a:t>Lieber XXX,</a:t>
            </a:r>
          </a:p>
          <a:p>
            <a:r>
              <a:rPr lang="de-DE" sz="1400" dirty="0"/>
              <a:t>vielen Dank für die Info. WER plant das denn? Kann dieser Wahnsinn noch aufgehalten werden?</a:t>
            </a:r>
          </a:p>
          <a:p>
            <a:r>
              <a:rPr lang="de-DE" sz="1400" dirty="0"/>
              <a:t>Nicht nur, dass der Aufwand zur Umsetzung, wie du schreibst, groß und kaum bewältigt sichtbar erscheint, es erscheint auch vollkommen sinnfrei. Wofür soll das denn gut sein?</a:t>
            </a:r>
          </a:p>
          <a:p>
            <a:endParaRPr lang="de-DE" sz="1400" dirty="0"/>
          </a:p>
          <a:p>
            <a:r>
              <a:rPr lang="de-DE" sz="1400" dirty="0"/>
              <a:t>Viele Grüße</a:t>
            </a:r>
          </a:p>
          <a:p>
            <a:r>
              <a:rPr lang="de-DE" sz="1400" dirty="0"/>
              <a:t>XXX</a:t>
            </a:r>
          </a:p>
        </p:txBody>
      </p:sp>
      <p:pic>
        <p:nvPicPr>
          <p:cNvPr id="6" name="Grafik 5">
            <a:extLst>
              <a:ext uri="{FF2B5EF4-FFF2-40B4-BE49-F238E27FC236}">
                <a16:creationId xmlns:a16="http://schemas.microsoft.com/office/drawing/2014/main" id="{8D80A4DF-D23F-422B-A20F-8D2BD04806E0}"/>
              </a:ext>
            </a:extLst>
          </p:cNvPr>
          <p:cNvPicPr/>
          <p:nvPr/>
        </p:nvPicPr>
        <p:blipFill>
          <a:blip r:embed="rId2"/>
          <a:stretch>
            <a:fillRect/>
          </a:stretch>
        </p:blipFill>
        <p:spPr>
          <a:xfrm rot="765170">
            <a:off x="7408322" y="624531"/>
            <a:ext cx="3991610" cy="3342005"/>
          </a:xfrm>
          <a:prstGeom prst="rect">
            <a:avLst/>
          </a:prstGeom>
          <a:ln w="19050">
            <a:solidFill>
              <a:srgbClr val="0070C0"/>
            </a:solidFill>
          </a:ln>
        </p:spPr>
      </p:pic>
      <p:sp>
        <p:nvSpPr>
          <p:cNvPr id="5" name="Ellipse 4">
            <a:extLst>
              <a:ext uri="{FF2B5EF4-FFF2-40B4-BE49-F238E27FC236}">
                <a16:creationId xmlns:a16="http://schemas.microsoft.com/office/drawing/2014/main" id="{4F691DD5-B19F-414D-BC5F-2D3F0313B99B}"/>
              </a:ext>
            </a:extLst>
          </p:cNvPr>
          <p:cNvSpPr/>
          <p:nvPr/>
        </p:nvSpPr>
        <p:spPr>
          <a:xfrm rot="815318">
            <a:off x="8093277" y="378357"/>
            <a:ext cx="1388035" cy="70646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dirty="0"/>
          </a:p>
        </p:txBody>
      </p:sp>
      <p:pic>
        <p:nvPicPr>
          <p:cNvPr id="7" name="Grafik 6">
            <a:extLst>
              <a:ext uri="{FF2B5EF4-FFF2-40B4-BE49-F238E27FC236}">
                <a16:creationId xmlns:a16="http://schemas.microsoft.com/office/drawing/2014/main" id="{301FF225-2167-4695-BD48-454F89E45A13}"/>
              </a:ext>
            </a:extLst>
          </p:cNvPr>
          <p:cNvPicPr>
            <a:picLocks noChangeAspect="1"/>
          </p:cNvPicPr>
          <p:nvPr/>
        </p:nvPicPr>
        <p:blipFill rotWithShape="1">
          <a:blip r:embed="rId3"/>
          <a:srcRect l="-957" t="62967" r="54937" b="18759"/>
          <a:stretch/>
        </p:blipFill>
        <p:spPr>
          <a:xfrm>
            <a:off x="472434" y="4476664"/>
            <a:ext cx="4979175" cy="481230"/>
          </a:xfrm>
          <a:prstGeom prst="rect">
            <a:avLst/>
          </a:prstGeom>
          <a:ln w="28575">
            <a:solidFill>
              <a:schemeClr val="accent1"/>
            </a:solidFill>
          </a:ln>
        </p:spPr>
      </p:pic>
      <p:sp>
        <p:nvSpPr>
          <p:cNvPr id="9" name="Rechteck 8">
            <a:extLst>
              <a:ext uri="{FF2B5EF4-FFF2-40B4-BE49-F238E27FC236}">
                <a16:creationId xmlns:a16="http://schemas.microsoft.com/office/drawing/2014/main" id="{89F0AF57-4BF6-4AF7-8BF0-8657C01C08FD}"/>
              </a:ext>
            </a:extLst>
          </p:cNvPr>
          <p:cNvSpPr/>
          <p:nvPr/>
        </p:nvSpPr>
        <p:spPr>
          <a:xfrm>
            <a:off x="6781800" y="4047491"/>
            <a:ext cx="4572000" cy="2585323"/>
          </a:xfrm>
          <a:prstGeom prst="rect">
            <a:avLst/>
          </a:prstGeom>
          <a:ln w="38100"/>
        </p:spPr>
        <p:style>
          <a:lnRef idx="2">
            <a:schemeClr val="accent5"/>
          </a:lnRef>
          <a:fillRef idx="1">
            <a:schemeClr val="lt1"/>
          </a:fillRef>
          <a:effectRef idx="0">
            <a:schemeClr val="accent5"/>
          </a:effectRef>
          <a:fontRef idx="minor">
            <a:schemeClr val="dk1"/>
          </a:fontRef>
        </p:style>
        <p:txBody>
          <a:bodyPr>
            <a:spAutoFit/>
          </a:bodyPr>
          <a:lstStyle/>
          <a:p>
            <a:r>
              <a:rPr lang="de-DE" dirty="0"/>
              <a:t>Im Lagezentrum geht von einem Krankenhaus ein Fax zur Meldung eines SARS-CoV-2 positiven Patienten ein. Die Sichtungsposition ruft im Krankenhaus an und informiert diese, dass es ausreicht den Meldebogen an das GA zu schicken. </a:t>
            </a:r>
          </a:p>
          <a:p>
            <a:r>
              <a:rPr lang="de-DE" dirty="0"/>
              <a:t>Antwort: „Wir sind Urologen. Wir haben das noch nicht so häufig gemacht. Vor den kranken Patienten drücken wir uns normalerweise“. </a:t>
            </a:r>
          </a:p>
        </p:txBody>
      </p:sp>
    </p:spTree>
    <p:extLst>
      <p:ext uri="{BB962C8B-B14F-4D97-AF65-F5344CB8AC3E}">
        <p14:creationId xmlns:p14="http://schemas.microsoft.com/office/powerpoint/2010/main" val="296760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179B3-6544-4AAA-8588-452A54CA1278}"/>
              </a:ext>
            </a:extLst>
          </p:cNvPr>
          <p:cNvSpPr>
            <a:spLocks noGrp="1"/>
          </p:cNvSpPr>
          <p:nvPr>
            <p:ph type="title"/>
          </p:nvPr>
        </p:nvSpPr>
        <p:spPr/>
        <p:txBody>
          <a:bodyPr>
            <a:normAutofit/>
          </a:bodyPr>
          <a:lstStyle/>
          <a:p>
            <a:r>
              <a:rPr lang="de-DE" b="1" dirty="0">
                <a:solidFill>
                  <a:schemeClr val="accent1">
                    <a:lumMod val="75000"/>
                  </a:schemeClr>
                </a:solidFill>
              </a:rPr>
              <a:t>Berichtserstattung</a:t>
            </a:r>
          </a:p>
        </p:txBody>
      </p:sp>
      <p:pic>
        <p:nvPicPr>
          <p:cNvPr id="4" name="Grafik 3">
            <a:extLst>
              <a:ext uri="{FF2B5EF4-FFF2-40B4-BE49-F238E27FC236}">
                <a16:creationId xmlns:a16="http://schemas.microsoft.com/office/drawing/2014/main" id="{D2D296BA-D09E-45F2-944E-FCDACE2335E0}"/>
              </a:ext>
            </a:extLst>
          </p:cNvPr>
          <p:cNvPicPr/>
          <p:nvPr/>
        </p:nvPicPr>
        <p:blipFill>
          <a:blip r:embed="rId2"/>
          <a:stretch>
            <a:fillRect/>
          </a:stretch>
        </p:blipFill>
        <p:spPr>
          <a:xfrm>
            <a:off x="2354179" y="3948681"/>
            <a:ext cx="7483642" cy="1317497"/>
          </a:xfrm>
          <a:prstGeom prst="rect">
            <a:avLst/>
          </a:prstGeom>
          <a:ln w="28575">
            <a:solidFill>
              <a:srgbClr val="0070C0"/>
            </a:solidFill>
          </a:ln>
        </p:spPr>
      </p:pic>
      <p:pic>
        <p:nvPicPr>
          <p:cNvPr id="7" name="Grafik 6">
            <a:extLst>
              <a:ext uri="{FF2B5EF4-FFF2-40B4-BE49-F238E27FC236}">
                <a16:creationId xmlns:a16="http://schemas.microsoft.com/office/drawing/2014/main" id="{1BC56B5E-4D02-4430-8F90-7F4B491FD2F9}"/>
              </a:ext>
            </a:extLst>
          </p:cNvPr>
          <p:cNvPicPr>
            <a:picLocks noChangeAspect="1"/>
          </p:cNvPicPr>
          <p:nvPr/>
        </p:nvPicPr>
        <p:blipFill rotWithShape="1">
          <a:blip r:embed="rId3"/>
          <a:srcRect l="1048" t="8399" r="15842" b="11936"/>
          <a:stretch/>
        </p:blipFill>
        <p:spPr>
          <a:xfrm rot="20964769">
            <a:off x="849843" y="2101126"/>
            <a:ext cx="5603846" cy="645953"/>
          </a:xfrm>
          <a:prstGeom prst="rect">
            <a:avLst/>
          </a:prstGeom>
          <a:ln w="38100">
            <a:solidFill>
              <a:schemeClr val="accent1"/>
            </a:solidFill>
          </a:ln>
        </p:spPr>
      </p:pic>
      <p:pic>
        <p:nvPicPr>
          <p:cNvPr id="9" name="Grafik 8">
            <a:extLst>
              <a:ext uri="{FF2B5EF4-FFF2-40B4-BE49-F238E27FC236}">
                <a16:creationId xmlns:a16="http://schemas.microsoft.com/office/drawing/2014/main" id="{84ED3B97-AEEC-4212-BA4A-1E2F3C6B70AA}"/>
              </a:ext>
            </a:extLst>
          </p:cNvPr>
          <p:cNvPicPr/>
          <p:nvPr/>
        </p:nvPicPr>
        <p:blipFill rotWithShape="1">
          <a:blip r:embed="rId4"/>
          <a:srcRect t="35214" r="32185" b="41778"/>
          <a:stretch/>
        </p:blipFill>
        <p:spPr>
          <a:xfrm>
            <a:off x="7424257" y="2004969"/>
            <a:ext cx="3800213" cy="637563"/>
          </a:xfrm>
          <a:prstGeom prst="rect">
            <a:avLst/>
          </a:prstGeom>
          <a:ln>
            <a:solidFill>
              <a:schemeClr val="accent1"/>
            </a:solidFill>
          </a:ln>
        </p:spPr>
      </p:pic>
      <p:pic>
        <p:nvPicPr>
          <p:cNvPr id="11" name="Grafik 10">
            <a:extLst>
              <a:ext uri="{FF2B5EF4-FFF2-40B4-BE49-F238E27FC236}">
                <a16:creationId xmlns:a16="http://schemas.microsoft.com/office/drawing/2014/main" id="{686433C6-C9A9-4887-B958-96CFD93312F6}"/>
              </a:ext>
            </a:extLst>
          </p:cNvPr>
          <p:cNvPicPr/>
          <p:nvPr/>
        </p:nvPicPr>
        <p:blipFill rotWithShape="1">
          <a:blip r:embed="rId4"/>
          <a:srcRect t="1004" r="32185" b="89662"/>
          <a:stretch/>
        </p:blipFill>
        <p:spPr>
          <a:xfrm>
            <a:off x="7424257" y="1746309"/>
            <a:ext cx="3800213" cy="258660"/>
          </a:xfrm>
          <a:prstGeom prst="rect">
            <a:avLst/>
          </a:prstGeom>
          <a:ln>
            <a:solidFill>
              <a:schemeClr val="accent1"/>
            </a:solidFill>
          </a:ln>
        </p:spPr>
      </p:pic>
      <p:sp>
        <p:nvSpPr>
          <p:cNvPr id="8" name="Rechteck 7">
            <a:extLst>
              <a:ext uri="{FF2B5EF4-FFF2-40B4-BE49-F238E27FC236}">
                <a16:creationId xmlns:a16="http://schemas.microsoft.com/office/drawing/2014/main" id="{7C279886-875E-4CFE-937E-98D848176132}"/>
              </a:ext>
            </a:extLst>
          </p:cNvPr>
          <p:cNvSpPr/>
          <p:nvPr/>
        </p:nvSpPr>
        <p:spPr>
          <a:xfrm rot="20771745">
            <a:off x="1745103" y="2520916"/>
            <a:ext cx="954617" cy="20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731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9F5D209-9E49-4821-AF8E-2007DD1D19C0}"/>
              </a:ext>
            </a:extLst>
          </p:cNvPr>
          <p:cNvSpPr/>
          <p:nvPr/>
        </p:nvSpPr>
        <p:spPr>
          <a:xfrm>
            <a:off x="456241" y="1611677"/>
            <a:ext cx="5226639" cy="3139321"/>
          </a:xfrm>
          <a:prstGeom prst="rect">
            <a:avLst/>
          </a:prstGeom>
          <a:ln w="28575">
            <a:solidFill>
              <a:srgbClr val="0070C0"/>
            </a:solidFill>
          </a:ln>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Liebes P1-Team,</a:t>
            </a: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die Aufgabe ID 3069 wurde von FG33 bearbeitet. Das Dokument hatte bereits während der Bearbeitung diesen Titel. Es handelt sich um die Variante P1 (B.1.1.28.1) und bezieht sich nicht auf die Gruppe P1. Sie haben keine Aufgabe verpasst und müssen auch nichts weiter machen.</a:t>
            </a: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 Freundliche Grüße,</a:t>
            </a: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Lagezentrum COVID-19</a:t>
            </a:r>
          </a:p>
        </p:txBody>
      </p:sp>
      <p:sp>
        <p:nvSpPr>
          <p:cNvPr id="2" name="Titel 1">
            <a:extLst>
              <a:ext uri="{FF2B5EF4-FFF2-40B4-BE49-F238E27FC236}">
                <a16:creationId xmlns:a16="http://schemas.microsoft.com/office/drawing/2014/main" id="{4B6460A6-84D8-484C-8C09-465FF4B21758}"/>
              </a:ext>
            </a:extLst>
          </p:cNvPr>
          <p:cNvSpPr>
            <a:spLocks noGrp="1"/>
          </p:cNvSpPr>
          <p:nvPr>
            <p:ph type="title"/>
          </p:nvPr>
        </p:nvSpPr>
        <p:spPr/>
        <p:txBody>
          <a:bodyPr/>
          <a:lstStyle/>
          <a:p>
            <a:r>
              <a:rPr lang="de-DE" b="1" dirty="0">
                <a:solidFill>
                  <a:schemeClr val="accent1">
                    <a:lumMod val="75000"/>
                  </a:schemeClr>
                </a:solidFill>
              </a:rPr>
              <a:t>Aufgaben, Aufgaben, Aufgaben…</a:t>
            </a:r>
          </a:p>
        </p:txBody>
      </p:sp>
      <p:pic>
        <p:nvPicPr>
          <p:cNvPr id="5" name="Inhaltsplatzhalter 3">
            <a:extLst>
              <a:ext uri="{FF2B5EF4-FFF2-40B4-BE49-F238E27FC236}">
                <a16:creationId xmlns:a16="http://schemas.microsoft.com/office/drawing/2014/main" id="{8A85062E-23CE-4489-AE7E-37A10665312C}"/>
              </a:ext>
            </a:extLst>
          </p:cNvPr>
          <p:cNvPicPr>
            <a:picLocks noGrp="1" noChangeAspect="1"/>
          </p:cNvPicPr>
          <p:nvPr>
            <p:ph idx="1"/>
          </p:nvPr>
        </p:nvPicPr>
        <p:blipFill rotWithShape="1">
          <a:blip r:embed="rId2"/>
          <a:srcRect t="16471" r="18507"/>
          <a:stretch/>
        </p:blipFill>
        <p:spPr>
          <a:xfrm>
            <a:off x="3490956" y="4303551"/>
            <a:ext cx="8429800" cy="2402755"/>
          </a:xfrm>
          <a:prstGeom prst="rect">
            <a:avLst/>
          </a:prstGeom>
          <a:ln>
            <a:solidFill>
              <a:schemeClr val="accent1"/>
            </a:solidFill>
          </a:ln>
        </p:spPr>
      </p:pic>
      <p:pic>
        <p:nvPicPr>
          <p:cNvPr id="7" name="Grafik 6">
            <a:extLst>
              <a:ext uri="{FF2B5EF4-FFF2-40B4-BE49-F238E27FC236}">
                <a16:creationId xmlns:a16="http://schemas.microsoft.com/office/drawing/2014/main" id="{24058368-8689-4255-A41B-9E3596DCE455}"/>
              </a:ext>
            </a:extLst>
          </p:cNvPr>
          <p:cNvPicPr>
            <a:picLocks noChangeAspect="1"/>
          </p:cNvPicPr>
          <p:nvPr/>
        </p:nvPicPr>
        <p:blipFill>
          <a:blip r:embed="rId3"/>
          <a:stretch>
            <a:fillRect/>
          </a:stretch>
        </p:blipFill>
        <p:spPr>
          <a:xfrm>
            <a:off x="6728661" y="1462111"/>
            <a:ext cx="5007098" cy="2712847"/>
          </a:xfrm>
          <a:prstGeom prst="rect">
            <a:avLst/>
          </a:prstGeom>
        </p:spPr>
      </p:pic>
      <p:sp>
        <p:nvSpPr>
          <p:cNvPr id="3" name="Rechteck 2">
            <a:extLst>
              <a:ext uri="{FF2B5EF4-FFF2-40B4-BE49-F238E27FC236}">
                <a16:creationId xmlns:a16="http://schemas.microsoft.com/office/drawing/2014/main" id="{2CF91DDE-C83D-434F-ABEB-07CB7E3ECD2C}"/>
              </a:ext>
            </a:extLst>
          </p:cNvPr>
          <p:cNvSpPr/>
          <p:nvPr/>
        </p:nvSpPr>
        <p:spPr>
          <a:xfrm>
            <a:off x="4311941" y="6350466"/>
            <a:ext cx="587230" cy="20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7327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A056DF-EE9C-4FF8-95F0-B53FC635C171}"/>
              </a:ext>
            </a:extLst>
          </p:cNvPr>
          <p:cNvSpPr>
            <a:spLocks noGrp="1"/>
          </p:cNvSpPr>
          <p:nvPr>
            <p:ph type="title"/>
          </p:nvPr>
        </p:nvSpPr>
        <p:spPr/>
        <p:txBody>
          <a:bodyPr/>
          <a:lstStyle/>
          <a:p>
            <a:r>
              <a:rPr lang="de-DE" b="1" dirty="0">
                <a:solidFill>
                  <a:schemeClr val="accent1">
                    <a:lumMod val="75000"/>
                  </a:schemeClr>
                </a:solidFill>
              </a:rPr>
              <a:t>Aufgaben, Aufgaben, Aufgaben…</a:t>
            </a:r>
            <a:endParaRPr lang="de-DE" dirty="0"/>
          </a:p>
        </p:txBody>
      </p:sp>
      <p:sp>
        <p:nvSpPr>
          <p:cNvPr id="5" name="Textfeld 4">
            <a:extLst>
              <a:ext uri="{FF2B5EF4-FFF2-40B4-BE49-F238E27FC236}">
                <a16:creationId xmlns:a16="http://schemas.microsoft.com/office/drawing/2014/main" id="{2AEB092B-F41B-4272-AC95-A856B2A00B4D}"/>
              </a:ext>
            </a:extLst>
          </p:cNvPr>
          <p:cNvSpPr txBox="1"/>
          <p:nvPr/>
        </p:nvSpPr>
        <p:spPr>
          <a:xfrm>
            <a:off x="838200" y="1825625"/>
            <a:ext cx="9756396"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e-DE" dirty="0"/>
              <a:t>Betreff: Studie PMV-Forschungsgruppe COVID-19-Impfstoffe</a:t>
            </a:r>
          </a:p>
          <a:p>
            <a:r>
              <a:rPr lang="de-DE" dirty="0"/>
              <a:t> </a:t>
            </a:r>
          </a:p>
          <a:p>
            <a:r>
              <a:rPr lang="de-DE" dirty="0"/>
              <a:t>Sehr geehrte Damen und Herren,</a:t>
            </a:r>
          </a:p>
          <a:p>
            <a:r>
              <a:rPr lang="de-DE" dirty="0"/>
              <a:t> </a:t>
            </a:r>
          </a:p>
          <a:p>
            <a:r>
              <a:rPr lang="de-DE" dirty="0"/>
              <a:t>meines Wissens sollte am 01.04.2021 eine Studie des PEI, der PMV-Forschungsgruppe der Universität Köln sowie der Universität Bochum zu potenziellen Risiken der COVID-19-Impfstoffe anhand von Routinedaten gesetzlicher Krankenversicherungen beginnen. Könnten Sie mir bitte diesbezüglich kurz mitteilen, ob diese planmäßig durchgeführt wird/wurde und wie hier der Sachstand ist? </a:t>
            </a:r>
          </a:p>
          <a:p>
            <a:r>
              <a:rPr lang="de-DE" dirty="0"/>
              <a:t> </a:t>
            </a:r>
          </a:p>
          <a:p>
            <a:r>
              <a:rPr lang="de-DE" dirty="0"/>
              <a:t> Über eine Rückmeldung bis Montag, 14.00 Uhr, würde ich mich freuen.</a:t>
            </a:r>
          </a:p>
          <a:p>
            <a:r>
              <a:rPr lang="de-DE" dirty="0"/>
              <a:t> </a:t>
            </a:r>
          </a:p>
          <a:p>
            <a:r>
              <a:rPr lang="de-DE" dirty="0"/>
              <a:t> Herzlichen Dank und freundliche Grüße</a:t>
            </a:r>
          </a:p>
        </p:txBody>
      </p:sp>
      <p:sp>
        <p:nvSpPr>
          <p:cNvPr id="6" name="Textfeld 5">
            <a:extLst>
              <a:ext uri="{FF2B5EF4-FFF2-40B4-BE49-F238E27FC236}">
                <a16:creationId xmlns:a16="http://schemas.microsoft.com/office/drawing/2014/main" id="{6C220CF9-CF86-4C16-B048-C869E7C48435}"/>
              </a:ext>
            </a:extLst>
          </p:cNvPr>
          <p:cNvSpPr txBox="1"/>
          <p:nvPr/>
        </p:nvSpPr>
        <p:spPr>
          <a:xfrm>
            <a:off x="5071035" y="3533785"/>
            <a:ext cx="6662367" cy="28623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e-DE" dirty="0"/>
              <a:t>Sehr geehrter Herr XXX,</a:t>
            </a:r>
          </a:p>
          <a:p>
            <a:r>
              <a:rPr lang="de-DE" dirty="0"/>
              <a:t> </a:t>
            </a:r>
          </a:p>
          <a:p>
            <a:r>
              <a:rPr lang="de-DE" dirty="0"/>
              <a:t>wir haben am RKI keinen Überblick über die Studien des PEI. Bitte wenden Sie sich daher direkt an das PEI. Die Studie klingt auf jeden Fall interessant und wir sind gespannt, was herauskommt!</a:t>
            </a:r>
          </a:p>
          <a:p>
            <a:r>
              <a:rPr lang="de-DE" dirty="0"/>
              <a:t> </a:t>
            </a:r>
          </a:p>
          <a:p>
            <a:r>
              <a:rPr lang="de-DE" dirty="0"/>
              <a:t>Viele Grüße</a:t>
            </a:r>
          </a:p>
          <a:p>
            <a:r>
              <a:rPr lang="de-DE" dirty="0"/>
              <a:t> </a:t>
            </a:r>
          </a:p>
          <a:p>
            <a:r>
              <a:rPr lang="de-DE" dirty="0"/>
              <a:t>i.A.</a:t>
            </a:r>
          </a:p>
          <a:p>
            <a:endParaRPr lang="de-DE" dirty="0"/>
          </a:p>
        </p:txBody>
      </p:sp>
    </p:spTree>
    <p:extLst>
      <p:ext uri="{BB962C8B-B14F-4D97-AF65-F5344CB8AC3E}">
        <p14:creationId xmlns:p14="http://schemas.microsoft.com/office/powerpoint/2010/main" val="347783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E3DD2B-B63C-40C8-83C4-833B954B5861}"/>
              </a:ext>
            </a:extLst>
          </p:cNvPr>
          <p:cNvSpPr>
            <a:spLocks noGrp="1"/>
          </p:cNvSpPr>
          <p:nvPr>
            <p:ph type="title"/>
          </p:nvPr>
        </p:nvSpPr>
        <p:spPr/>
        <p:txBody>
          <a:bodyPr/>
          <a:lstStyle/>
          <a:p>
            <a:r>
              <a:rPr lang="de-DE" b="1" dirty="0" err="1">
                <a:solidFill>
                  <a:schemeClr val="accent1">
                    <a:lumMod val="75000"/>
                  </a:schemeClr>
                </a:solidFill>
              </a:rPr>
              <a:t>KoNa</a:t>
            </a:r>
            <a:endParaRPr lang="de-DE" b="1" dirty="0">
              <a:solidFill>
                <a:schemeClr val="accent1">
                  <a:lumMod val="75000"/>
                </a:schemeClr>
              </a:solidFill>
            </a:endParaRPr>
          </a:p>
        </p:txBody>
      </p:sp>
      <p:sp>
        <p:nvSpPr>
          <p:cNvPr id="3" name="Inhaltsplatzhalter 2">
            <a:extLst>
              <a:ext uri="{FF2B5EF4-FFF2-40B4-BE49-F238E27FC236}">
                <a16:creationId xmlns:a16="http://schemas.microsoft.com/office/drawing/2014/main" id="{BB4EE918-02E7-440E-8E53-109F766A8225}"/>
              </a:ext>
            </a:extLst>
          </p:cNvPr>
          <p:cNvSpPr>
            <a:spLocks noGrp="1"/>
          </p:cNvSpPr>
          <p:nvPr>
            <p:ph idx="1"/>
          </p:nvPr>
        </p:nvSpPr>
        <p:spPr/>
        <p:txBody>
          <a:bodyPr/>
          <a:lstStyle/>
          <a:p>
            <a:endParaRPr lang="de-DE" dirty="0"/>
          </a:p>
        </p:txBody>
      </p:sp>
      <p:sp>
        <p:nvSpPr>
          <p:cNvPr id="4" name="Rechteck 3">
            <a:extLst>
              <a:ext uri="{FF2B5EF4-FFF2-40B4-BE49-F238E27FC236}">
                <a16:creationId xmlns:a16="http://schemas.microsoft.com/office/drawing/2014/main" id="{3A528B84-EEFB-41EB-A4CE-E609C540E072}"/>
              </a:ext>
            </a:extLst>
          </p:cNvPr>
          <p:cNvSpPr/>
          <p:nvPr/>
        </p:nvSpPr>
        <p:spPr>
          <a:xfrm>
            <a:off x="1056779" y="2334165"/>
            <a:ext cx="6065474"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Sehr geehrte Damen und Herren, vielen Dank für Ihre Nachricht. Möchte Ihnen mitteilen, dass mir gottseidank gut geht. Auf dem Flug, wie immer, bin ich sehr tief geschlafen. So dass ich gar keine Kontakt mit keinem gehabt habe. Für ihr Mühe bedanke mich voraus </a:t>
            </a:r>
          </a:p>
          <a:p>
            <a:r>
              <a:rPr lang="de-DE" dirty="0">
                <a:latin typeface="Calibri" panose="020F0502020204030204" pitchFamily="34" charset="0"/>
                <a:ea typeface="Calibri" panose="020F0502020204030204" pitchFamily="34" charset="0"/>
                <a:cs typeface="Times New Roman" panose="02020603050405020304" pitchFamily="18" charset="0"/>
              </a:rPr>
              <a:t>Mit freundlichen Grüßen </a:t>
            </a:r>
            <a:endParaRPr lang="de-DE" dirty="0"/>
          </a:p>
        </p:txBody>
      </p:sp>
      <p:pic>
        <p:nvPicPr>
          <p:cNvPr id="1026" name="Picture 2" descr="Augenmaske Flugzeug Stockfotos und -bilder Kaufen - Alamy">
            <a:extLst>
              <a:ext uri="{FF2B5EF4-FFF2-40B4-BE49-F238E27FC236}">
                <a16:creationId xmlns:a16="http://schemas.microsoft.com/office/drawing/2014/main" id="{068B9B7C-C925-40EB-916C-AF025A4436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372"/>
          <a:stretch/>
        </p:blipFill>
        <p:spPr bwMode="auto">
          <a:xfrm>
            <a:off x="7164199" y="3555254"/>
            <a:ext cx="3887730" cy="2459653"/>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A7868E32-AE15-44E2-85EF-8BC5DE2191E5}"/>
              </a:ext>
            </a:extLst>
          </p:cNvPr>
          <p:cNvPicPr/>
          <p:nvPr/>
        </p:nvPicPr>
        <p:blipFill rotWithShape="1">
          <a:blip r:embed="rId3"/>
          <a:srcRect t="35416" b="42853"/>
          <a:stretch/>
        </p:blipFill>
        <p:spPr>
          <a:xfrm>
            <a:off x="1056778" y="4454418"/>
            <a:ext cx="6065474" cy="1350762"/>
          </a:xfrm>
          <a:prstGeom prst="rect">
            <a:avLst/>
          </a:prstGeom>
          <a:ln w="19050">
            <a:solidFill>
              <a:srgbClr val="0070C0"/>
            </a:solidFill>
          </a:ln>
        </p:spPr>
      </p:pic>
    </p:spTree>
    <p:extLst>
      <p:ext uri="{BB962C8B-B14F-4D97-AF65-F5344CB8AC3E}">
        <p14:creationId xmlns:p14="http://schemas.microsoft.com/office/powerpoint/2010/main" val="194831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A099B-C244-46DD-8EA0-A408B358D708}"/>
              </a:ext>
            </a:extLst>
          </p:cNvPr>
          <p:cNvSpPr>
            <a:spLocks noGrp="1"/>
          </p:cNvSpPr>
          <p:nvPr>
            <p:ph type="title"/>
          </p:nvPr>
        </p:nvSpPr>
        <p:spPr/>
        <p:txBody>
          <a:bodyPr/>
          <a:lstStyle/>
          <a:p>
            <a:r>
              <a:rPr lang="de-DE" b="1" dirty="0" err="1">
                <a:solidFill>
                  <a:schemeClr val="accent1">
                    <a:lumMod val="75000"/>
                  </a:schemeClr>
                </a:solidFill>
              </a:rPr>
              <a:t>KoNa</a:t>
            </a:r>
            <a:endParaRPr lang="de-DE" b="1" dirty="0">
              <a:solidFill>
                <a:schemeClr val="accent1">
                  <a:lumMod val="75000"/>
                </a:schemeClr>
              </a:solidFill>
            </a:endParaRPr>
          </a:p>
        </p:txBody>
      </p:sp>
      <p:pic>
        <p:nvPicPr>
          <p:cNvPr id="4" name="Inhaltsplatzhalter 3">
            <a:extLst>
              <a:ext uri="{FF2B5EF4-FFF2-40B4-BE49-F238E27FC236}">
                <a16:creationId xmlns:a16="http://schemas.microsoft.com/office/drawing/2014/main" id="{E36AA1D7-BF81-4D2A-91DE-4D90EDD2E14B}"/>
              </a:ext>
            </a:extLst>
          </p:cNvPr>
          <p:cNvPicPr>
            <a:picLocks noGrp="1"/>
          </p:cNvPicPr>
          <p:nvPr>
            <p:ph idx="1"/>
          </p:nvPr>
        </p:nvPicPr>
        <p:blipFill rotWithShape="1">
          <a:blip r:embed="rId2"/>
          <a:srcRect b="58759"/>
          <a:stretch/>
        </p:blipFill>
        <p:spPr>
          <a:xfrm>
            <a:off x="911839" y="1372619"/>
            <a:ext cx="10746761" cy="2573739"/>
          </a:xfrm>
          <a:prstGeom prst="rect">
            <a:avLst/>
          </a:prstGeom>
          <a:ln>
            <a:solidFill>
              <a:schemeClr val="accent1"/>
            </a:solidFill>
          </a:ln>
        </p:spPr>
      </p:pic>
      <p:pic>
        <p:nvPicPr>
          <p:cNvPr id="5" name="Grafik 4">
            <a:extLst>
              <a:ext uri="{FF2B5EF4-FFF2-40B4-BE49-F238E27FC236}">
                <a16:creationId xmlns:a16="http://schemas.microsoft.com/office/drawing/2014/main" id="{9AE573EF-824E-415C-BF09-D8B658817B4B}"/>
              </a:ext>
            </a:extLst>
          </p:cNvPr>
          <p:cNvPicPr>
            <a:picLocks noChangeAspect="1"/>
          </p:cNvPicPr>
          <p:nvPr/>
        </p:nvPicPr>
        <p:blipFill rotWithShape="1">
          <a:blip r:embed="rId3"/>
          <a:srcRect r="13556" b="34687"/>
          <a:stretch/>
        </p:blipFill>
        <p:spPr>
          <a:xfrm rot="363325">
            <a:off x="5503914" y="3849606"/>
            <a:ext cx="5302542" cy="2208494"/>
          </a:xfrm>
          <a:prstGeom prst="rect">
            <a:avLst/>
          </a:prstGeom>
          <a:ln w="28575">
            <a:solidFill>
              <a:srgbClr val="0070C0"/>
            </a:solidFill>
          </a:ln>
        </p:spPr>
      </p:pic>
    </p:spTree>
    <p:extLst>
      <p:ext uri="{BB962C8B-B14F-4D97-AF65-F5344CB8AC3E}">
        <p14:creationId xmlns:p14="http://schemas.microsoft.com/office/powerpoint/2010/main" val="345042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96E9E-C951-4A17-9494-27B484E4F5F0}"/>
              </a:ext>
            </a:extLst>
          </p:cNvPr>
          <p:cNvSpPr>
            <a:spLocks noGrp="1"/>
          </p:cNvSpPr>
          <p:nvPr>
            <p:ph type="title"/>
          </p:nvPr>
        </p:nvSpPr>
        <p:spPr/>
        <p:txBody>
          <a:bodyPr/>
          <a:lstStyle/>
          <a:p>
            <a:r>
              <a:rPr lang="de-DE" b="1" dirty="0">
                <a:solidFill>
                  <a:schemeClr val="accent1">
                    <a:lumMod val="75000"/>
                  </a:schemeClr>
                </a:solidFill>
              </a:rPr>
              <a:t>Kreative Passwörter </a:t>
            </a:r>
            <a:r>
              <a:rPr lang="de-DE" b="1" dirty="0">
                <a:solidFill>
                  <a:schemeClr val="accent1">
                    <a:lumMod val="75000"/>
                  </a:schemeClr>
                </a:solidFill>
                <a:sym typeface="Wingdings" panose="05000000000000000000" pitchFamily="2" charset="2"/>
              </a:rPr>
              <a:t></a:t>
            </a:r>
            <a:endParaRPr lang="de-DE" b="1" dirty="0">
              <a:solidFill>
                <a:schemeClr val="accent1">
                  <a:lumMod val="75000"/>
                </a:schemeClr>
              </a:solidFill>
            </a:endParaRPr>
          </a:p>
        </p:txBody>
      </p:sp>
      <p:pic>
        <p:nvPicPr>
          <p:cNvPr id="4" name="Grafik 3">
            <a:extLst>
              <a:ext uri="{FF2B5EF4-FFF2-40B4-BE49-F238E27FC236}">
                <a16:creationId xmlns:a16="http://schemas.microsoft.com/office/drawing/2014/main" id="{441F7582-F79D-44B5-B53C-F9F5DEEB9180}"/>
              </a:ext>
            </a:extLst>
          </p:cNvPr>
          <p:cNvPicPr/>
          <p:nvPr/>
        </p:nvPicPr>
        <p:blipFill>
          <a:blip r:embed="rId2"/>
          <a:stretch>
            <a:fillRect/>
          </a:stretch>
        </p:blipFill>
        <p:spPr>
          <a:xfrm>
            <a:off x="1411265" y="2158025"/>
            <a:ext cx="3320395" cy="1270975"/>
          </a:xfrm>
          <a:prstGeom prst="rect">
            <a:avLst/>
          </a:prstGeom>
          <a:ln>
            <a:solidFill>
              <a:schemeClr val="accent1"/>
            </a:solidFill>
          </a:ln>
        </p:spPr>
      </p:pic>
      <p:pic>
        <p:nvPicPr>
          <p:cNvPr id="5" name="Inhaltsplatzhalter 4">
            <a:extLst>
              <a:ext uri="{FF2B5EF4-FFF2-40B4-BE49-F238E27FC236}">
                <a16:creationId xmlns:a16="http://schemas.microsoft.com/office/drawing/2014/main" id="{1F9A2A70-640C-4C99-B370-80DF35D27228}"/>
              </a:ext>
            </a:extLst>
          </p:cNvPr>
          <p:cNvPicPr>
            <a:picLocks noGrp="1"/>
          </p:cNvPicPr>
          <p:nvPr>
            <p:ph idx="1"/>
          </p:nvPr>
        </p:nvPicPr>
        <p:blipFill rotWithShape="1">
          <a:blip r:embed="rId3"/>
          <a:srcRect t="64871" r="47179" b="22776"/>
          <a:stretch/>
        </p:blipFill>
        <p:spPr>
          <a:xfrm>
            <a:off x="1155921" y="4998265"/>
            <a:ext cx="3045379" cy="542924"/>
          </a:xfrm>
          <a:prstGeom prst="rect">
            <a:avLst/>
          </a:prstGeom>
          <a:ln>
            <a:solidFill>
              <a:schemeClr val="accent1"/>
            </a:solidFill>
          </a:ln>
        </p:spPr>
      </p:pic>
      <p:pic>
        <p:nvPicPr>
          <p:cNvPr id="7" name="Grafik 6">
            <a:extLst>
              <a:ext uri="{FF2B5EF4-FFF2-40B4-BE49-F238E27FC236}">
                <a16:creationId xmlns:a16="http://schemas.microsoft.com/office/drawing/2014/main" id="{D86D81BA-248A-4346-971E-A5F8DA022F6D}"/>
              </a:ext>
            </a:extLst>
          </p:cNvPr>
          <p:cNvPicPr>
            <a:picLocks noChangeAspect="1"/>
          </p:cNvPicPr>
          <p:nvPr/>
        </p:nvPicPr>
        <p:blipFill>
          <a:blip r:embed="rId4"/>
          <a:stretch>
            <a:fillRect/>
          </a:stretch>
        </p:blipFill>
        <p:spPr>
          <a:xfrm>
            <a:off x="5093340" y="2066723"/>
            <a:ext cx="3124200" cy="542925"/>
          </a:xfrm>
          <a:prstGeom prst="rect">
            <a:avLst/>
          </a:prstGeom>
          <a:ln>
            <a:solidFill>
              <a:schemeClr val="accent1"/>
            </a:solidFill>
          </a:ln>
        </p:spPr>
      </p:pic>
      <p:pic>
        <p:nvPicPr>
          <p:cNvPr id="8" name="Grafik 7">
            <a:extLst>
              <a:ext uri="{FF2B5EF4-FFF2-40B4-BE49-F238E27FC236}">
                <a16:creationId xmlns:a16="http://schemas.microsoft.com/office/drawing/2014/main" id="{6E91DE38-688F-43AA-9C95-3FBA87D55A9C}"/>
              </a:ext>
            </a:extLst>
          </p:cNvPr>
          <p:cNvPicPr>
            <a:picLocks noChangeAspect="1"/>
          </p:cNvPicPr>
          <p:nvPr/>
        </p:nvPicPr>
        <p:blipFill rotWithShape="1">
          <a:blip r:embed="rId5"/>
          <a:srcRect t="57369" r="39075" b="28481"/>
          <a:stretch/>
        </p:blipFill>
        <p:spPr>
          <a:xfrm>
            <a:off x="1800575" y="3882530"/>
            <a:ext cx="2541776" cy="421824"/>
          </a:xfrm>
          <a:prstGeom prst="rect">
            <a:avLst/>
          </a:prstGeom>
          <a:ln>
            <a:solidFill>
              <a:schemeClr val="accent1"/>
            </a:solidFill>
          </a:ln>
        </p:spPr>
      </p:pic>
      <p:pic>
        <p:nvPicPr>
          <p:cNvPr id="11" name="Grafik 10">
            <a:extLst>
              <a:ext uri="{FF2B5EF4-FFF2-40B4-BE49-F238E27FC236}">
                <a16:creationId xmlns:a16="http://schemas.microsoft.com/office/drawing/2014/main" id="{3018F0A5-B2E0-42E6-932A-90279F581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6318" y="2985683"/>
            <a:ext cx="4572000" cy="3118104"/>
          </a:xfrm>
          <a:prstGeom prst="rect">
            <a:avLst/>
          </a:prstGeom>
        </p:spPr>
      </p:pic>
    </p:spTree>
    <p:extLst>
      <p:ext uri="{BB962C8B-B14F-4D97-AF65-F5344CB8AC3E}">
        <p14:creationId xmlns:p14="http://schemas.microsoft.com/office/powerpoint/2010/main" val="383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560C3E-D2D9-46F8-B0DC-D88EED30877B}"/>
              </a:ext>
            </a:extLst>
          </p:cNvPr>
          <p:cNvSpPr>
            <a:spLocks noGrp="1"/>
          </p:cNvSpPr>
          <p:nvPr>
            <p:ph type="title"/>
          </p:nvPr>
        </p:nvSpPr>
        <p:spPr/>
        <p:txBody>
          <a:bodyPr/>
          <a:lstStyle/>
          <a:p>
            <a:r>
              <a:rPr lang="de-DE" b="1" dirty="0">
                <a:solidFill>
                  <a:schemeClr val="accent1">
                    <a:lumMod val="75000"/>
                  </a:schemeClr>
                </a:solidFill>
              </a:rPr>
              <a:t>Corona und Katzen</a:t>
            </a:r>
          </a:p>
        </p:txBody>
      </p:sp>
      <p:sp>
        <p:nvSpPr>
          <p:cNvPr id="5" name="Rechteck 4">
            <a:extLst>
              <a:ext uri="{FF2B5EF4-FFF2-40B4-BE49-F238E27FC236}">
                <a16:creationId xmlns:a16="http://schemas.microsoft.com/office/drawing/2014/main" id="{A4053798-1775-4D10-8572-633EDA2CC612}"/>
              </a:ext>
            </a:extLst>
          </p:cNvPr>
          <p:cNvSpPr/>
          <p:nvPr/>
        </p:nvSpPr>
        <p:spPr>
          <a:xfrm>
            <a:off x="838200" y="3934798"/>
            <a:ext cx="10956721" cy="2446824"/>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a:spAutoFit/>
          </a:bodyPr>
          <a:lstStyle/>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Sehr geehrte Frau XXX,</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eine individuelle (tier-)medizinische Beratung liegt außerhalb unseres Aufgabenbereichs. Bitte besprechen Sie Ihre persönliche Situation mit dem Tierarzt.</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Informationen zur Rolle von Haus- und Nutztieren bei der Verbreitung von SARS-CoV-2 stellt das Friedrich-</a:t>
            </a:r>
            <a:r>
              <a:rPr lang="de-DE" sz="1200" dirty="0" err="1">
                <a:latin typeface="Calibri" panose="020F0502020204030204" pitchFamily="34" charset="0"/>
                <a:ea typeface="Calibri" panose="020F0502020204030204" pitchFamily="34" charset="0"/>
                <a:cs typeface="Times New Roman" panose="02020603050405020304" pitchFamily="18" charset="0"/>
              </a:rPr>
              <a:t>Loeffler</a:t>
            </a:r>
            <a:r>
              <a:rPr lang="de-DE" sz="1200" dirty="0">
                <a:latin typeface="Calibri" panose="020F0502020204030204" pitchFamily="34" charset="0"/>
                <a:ea typeface="Calibri" panose="020F0502020204030204" pitchFamily="34" charset="0"/>
                <a:cs typeface="Times New Roman" panose="02020603050405020304" pitchFamily="18" charset="0"/>
              </a:rPr>
              <a:t>-Institut bereit:</a:t>
            </a:r>
          </a:p>
          <a:p>
            <a:pPr>
              <a:spcAft>
                <a:spcPts val="0"/>
              </a:spcAft>
            </a:pPr>
            <a:r>
              <a:rPr lang="de-DE" sz="11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rPr>
              <a:t>https://www.fli.de/de/aktuelles/tierseuchengeschehen/coronavirus/</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Umfassende, laufend aktualisierte Informationen zu SARS-CoV-2/COVID-19 finden Sie auch auf den Internetseiten des Robert Koch-Instituts und der Bundeszentrale für gesundheitliche Aufklärung:</a:t>
            </a:r>
          </a:p>
          <a:p>
            <a:pPr>
              <a:spcAft>
                <a:spcPts val="0"/>
              </a:spcAft>
            </a:pPr>
            <a:r>
              <a:rPr lang="de-DE" sz="11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www.rki.de/covid-19</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https://www.infektionsschutz.de/</a:t>
            </a: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200" dirty="0">
                <a:latin typeface="Calibri" panose="020F0502020204030204" pitchFamily="34" charset="0"/>
                <a:ea typeface="Calibri" panose="020F0502020204030204" pitchFamily="34" charset="0"/>
                <a:cs typeface="Times New Roman" panose="02020603050405020304" pitchFamily="18" charset="0"/>
              </a:rPr>
              <a:t>Wir wünschen Ihnen und Ihrer Katze gesunde Osterfeiertage</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feld 8">
            <a:extLst>
              <a:ext uri="{FF2B5EF4-FFF2-40B4-BE49-F238E27FC236}">
                <a16:creationId xmlns:a16="http://schemas.microsoft.com/office/drawing/2014/main" id="{791B6148-FCBD-4552-8993-F809B42B478B}"/>
              </a:ext>
            </a:extLst>
          </p:cNvPr>
          <p:cNvSpPr txBox="1"/>
          <p:nvPr/>
        </p:nvSpPr>
        <p:spPr>
          <a:xfrm>
            <a:off x="855677" y="2172748"/>
            <a:ext cx="10939244" cy="1384995"/>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DE" sz="1200" dirty="0"/>
              <a:t>Betreff: Ich und Katze, Rückreise aus Indonesien am 21.11.2019</a:t>
            </a:r>
          </a:p>
          <a:p>
            <a:r>
              <a:rPr lang="de-DE" sz="1200" dirty="0"/>
              <a:t>	</a:t>
            </a:r>
          </a:p>
          <a:p>
            <a:r>
              <a:rPr lang="de-DE" sz="1200" dirty="0"/>
              <a:t>Ich kam am 21.11. aus </a:t>
            </a:r>
            <a:r>
              <a:rPr lang="de-DE" sz="1200" dirty="0" err="1"/>
              <a:t>Despenser</a:t>
            </a:r>
            <a:r>
              <a:rPr lang="de-DE" sz="1200" dirty="0"/>
              <a:t>, Bali, Indonesien </a:t>
            </a:r>
            <a:r>
              <a:rPr lang="de-DE" sz="1200" dirty="0" err="1"/>
              <a:t>zurueck</a:t>
            </a:r>
            <a:r>
              <a:rPr lang="de-DE" sz="1200" dirty="0"/>
              <a:t>. In kurz vorher  musste ich mich mit vielen chinesischen Touristen im Tempel drängeln. 3 Tage nach </a:t>
            </a:r>
            <a:r>
              <a:rPr lang="de-DE" sz="1200" dirty="0" err="1"/>
              <a:t>Rueckkunft</a:t>
            </a:r>
            <a:r>
              <a:rPr lang="de-DE" sz="1200" dirty="0"/>
              <a:t> wurde meine Katze krank, 3 Wochen starker, trockener Husten.  Ein </a:t>
            </a:r>
            <a:r>
              <a:rPr lang="de-DE" sz="1200" dirty="0" err="1"/>
              <a:t>Rhoentgenbild</a:t>
            </a:r>
            <a:r>
              <a:rPr lang="de-DE" sz="1200" dirty="0"/>
              <a:t> der  Lunge wurde beim Tierarzt erstellt, war, </a:t>
            </a:r>
            <a:r>
              <a:rPr lang="de-DE" sz="1200" dirty="0" err="1"/>
              <a:t>auffaellig</a:t>
            </a:r>
            <a:r>
              <a:rPr lang="de-DE" sz="1200" dirty="0"/>
              <a:t>,  </a:t>
            </a:r>
            <a:r>
              <a:rPr lang="de-DE" sz="1200" dirty="0" err="1"/>
              <a:t>ev.bronchtis</a:t>
            </a:r>
            <a:r>
              <a:rPr lang="de-DE" sz="1200" dirty="0"/>
              <a:t>? Sie hat dann Antibiotika bekommen und hatte danach noch 3 Wochen niesen. Meine Frage: hab ich sie mit </a:t>
            </a:r>
            <a:r>
              <a:rPr lang="de-DE" sz="1200" dirty="0" err="1"/>
              <a:t>covir</a:t>
            </a:r>
            <a:r>
              <a:rPr lang="de-DE" sz="1200" dirty="0"/>
              <a:t> Corona angesteckt? Hat sie jetzt eine, Lungenkrankheit? Inzwischen geht's uns beiden gut. </a:t>
            </a:r>
            <a:r>
              <a:rPr lang="de-DE" sz="1200" dirty="0" err="1"/>
              <a:t>Gruss</a:t>
            </a:r>
            <a:r>
              <a:rPr lang="de-DE" sz="1200" dirty="0"/>
              <a:t> XXX</a:t>
            </a:r>
          </a:p>
          <a:p>
            <a:endParaRPr lang="de-DE" sz="1200" dirty="0"/>
          </a:p>
        </p:txBody>
      </p:sp>
      <p:pic>
        <p:nvPicPr>
          <p:cNvPr id="12" name="Picture 2" descr="Bildergebnis für Katze gezeichnet">
            <a:extLst>
              <a:ext uri="{FF2B5EF4-FFF2-40B4-BE49-F238E27FC236}">
                <a16:creationId xmlns:a16="http://schemas.microsoft.com/office/drawing/2014/main" id="{BD77B78D-0EF4-4B09-9199-961505C40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222" y="466113"/>
            <a:ext cx="932139" cy="964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2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641D2-9E5D-4B97-A234-9A7F1D8700F1}"/>
              </a:ext>
            </a:extLst>
          </p:cNvPr>
          <p:cNvSpPr>
            <a:spLocks noGrp="1"/>
          </p:cNvSpPr>
          <p:nvPr>
            <p:ph type="title"/>
          </p:nvPr>
        </p:nvSpPr>
        <p:spPr/>
        <p:txBody>
          <a:bodyPr/>
          <a:lstStyle/>
          <a:p>
            <a:r>
              <a:rPr lang="de-DE" b="1" dirty="0">
                <a:solidFill>
                  <a:schemeClr val="accent1">
                    <a:lumMod val="75000"/>
                  </a:schemeClr>
                </a:solidFill>
              </a:rPr>
              <a:t>Agenda</a:t>
            </a:r>
          </a:p>
        </p:txBody>
      </p:sp>
      <p:sp>
        <p:nvSpPr>
          <p:cNvPr id="3" name="Inhaltsplatzhalter 2">
            <a:extLst>
              <a:ext uri="{FF2B5EF4-FFF2-40B4-BE49-F238E27FC236}">
                <a16:creationId xmlns:a16="http://schemas.microsoft.com/office/drawing/2014/main" id="{7D7C050A-CC18-4B1D-B357-4DB15F0316E1}"/>
              </a:ext>
            </a:extLst>
          </p:cNvPr>
          <p:cNvSpPr>
            <a:spLocks noGrp="1"/>
          </p:cNvSpPr>
          <p:nvPr>
            <p:ph idx="1"/>
          </p:nvPr>
        </p:nvSpPr>
        <p:spPr/>
        <p:txBody>
          <a:bodyPr/>
          <a:lstStyle/>
          <a:p>
            <a:r>
              <a:rPr lang="de-DE" dirty="0">
                <a:latin typeface="Comic Sans MS" panose="030F0702030302020204" pitchFamily="66" charset="0"/>
              </a:rPr>
              <a:t>Begrüßung </a:t>
            </a:r>
          </a:p>
          <a:p>
            <a:r>
              <a:rPr lang="de-DE" dirty="0">
                <a:latin typeface="Comic Sans MS" panose="030F0702030302020204" pitchFamily="66" charset="0"/>
              </a:rPr>
              <a:t>Kuriositäten aus dem Lagezentrum </a:t>
            </a:r>
            <a:r>
              <a:rPr lang="de-DE" dirty="0">
                <a:latin typeface="Comic Sans MS" panose="030F0702030302020204" pitchFamily="66" charset="0"/>
                <a:sym typeface="Wingdings" panose="05000000000000000000" pitchFamily="2" charset="2"/>
              </a:rPr>
              <a:t></a:t>
            </a:r>
          </a:p>
          <a:p>
            <a:r>
              <a:rPr lang="de-DE" dirty="0">
                <a:latin typeface="Comic Sans MS" panose="030F0702030302020204" pitchFamily="66" charset="0"/>
              </a:rPr>
              <a:t>Zahlen, Daten, Fakten aus dem Lagezentrum</a:t>
            </a:r>
          </a:p>
          <a:p>
            <a:r>
              <a:rPr lang="de-DE" dirty="0">
                <a:latin typeface="Comic Sans MS" panose="030F0702030302020204" pitchFamily="66" charset="0"/>
              </a:rPr>
              <a:t>Ehrung „</a:t>
            </a:r>
            <a:r>
              <a:rPr lang="de-DE" dirty="0" err="1">
                <a:latin typeface="Comic Sans MS" panose="030F0702030302020204" pitchFamily="66" charset="0"/>
              </a:rPr>
              <a:t>Topschichtler</a:t>
            </a:r>
            <a:r>
              <a:rPr lang="de-DE" dirty="0">
                <a:latin typeface="Comic Sans MS" panose="030F0702030302020204" pitchFamily="66" charset="0"/>
              </a:rPr>
              <a:t>“ des Lagezentrums</a:t>
            </a:r>
          </a:p>
          <a:p>
            <a:r>
              <a:rPr lang="de-DE" dirty="0">
                <a:latin typeface="Comic Sans MS" panose="030F0702030302020204" pitchFamily="66" charset="0"/>
              </a:rPr>
              <a:t>Ausklang</a:t>
            </a:r>
          </a:p>
          <a:p>
            <a:endParaRPr lang="de-DE" dirty="0"/>
          </a:p>
        </p:txBody>
      </p:sp>
    </p:spTree>
    <p:extLst>
      <p:ext uri="{BB962C8B-B14F-4D97-AF65-F5344CB8AC3E}">
        <p14:creationId xmlns:p14="http://schemas.microsoft.com/office/powerpoint/2010/main" val="3126738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C7C729-1170-4E71-AB02-AA36A250C8DB}"/>
              </a:ext>
            </a:extLst>
          </p:cNvPr>
          <p:cNvSpPr>
            <a:spLocks noGrp="1"/>
          </p:cNvSpPr>
          <p:nvPr>
            <p:ph type="title"/>
          </p:nvPr>
        </p:nvSpPr>
        <p:spPr/>
        <p:txBody>
          <a:bodyPr/>
          <a:lstStyle/>
          <a:p>
            <a:r>
              <a:rPr lang="de-DE" b="1" dirty="0">
                <a:solidFill>
                  <a:schemeClr val="accent1">
                    <a:lumMod val="75000"/>
                  </a:schemeClr>
                </a:solidFill>
              </a:rPr>
              <a:t>Corona und Katzen</a:t>
            </a:r>
            <a:endParaRPr lang="de-DE" dirty="0"/>
          </a:p>
        </p:txBody>
      </p:sp>
      <p:sp>
        <p:nvSpPr>
          <p:cNvPr id="3" name="Inhaltsplatzhalter 2">
            <a:extLst>
              <a:ext uri="{FF2B5EF4-FFF2-40B4-BE49-F238E27FC236}">
                <a16:creationId xmlns:a16="http://schemas.microsoft.com/office/drawing/2014/main" id="{F4824E78-3505-4D69-8B7B-87DFEFB9ECF7}"/>
              </a:ext>
            </a:extLst>
          </p:cNvPr>
          <p:cNvSpPr>
            <a:spLocks noGrp="1"/>
          </p:cNvSpPr>
          <p:nvPr>
            <p:ph idx="1"/>
          </p:nvPr>
        </p:nvSpPr>
        <p:spPr/>
        <p:txBody>
          <a:bodyPr/>
          <a:lstStyle/>
          <a:p>
            <a:pPr marL="0" indent="0">
              <a:buNone/>
            </a:pPr>
            <a:r>
              <a:rPr lang="de-DE" dirty="0"/>
              <a:t>Frage: Wie ging es weiter?</a:t>
            </a:r>
          </a:p>
          <a:p>
            <a:pPr marL="0" indent="0">
              <a:buNone/>
            </a:pPr>
            <a:r>
              <a:rPr lang="de-DE" sz="2000" dirty="0"/>
              <a:t>a) Keine weitere E-Mail.</a:t>
            </a:r>
          </a:p>
          <a:p>
            <a:pPr marL="0" indent="0">
              <a:buNone/>
            </a:pPr>
            <a:r>
              <a:rPr lang="de-DE" sz="2000" dirty="0"/>
              <a:t>b) Die </a:t>
            </a:r>
            <a:r>
              <a:rPr lang="de-DE" sz="2000" dirty="0" err="1"/>
              <a:t>Anfragerin</a:t>
            </a:r>
            <a:r>
              <a:rPr lang="de-DE" sz="2000" dirty="0"/>
              <a:t> wünschte ebenfalls Frohe Ostern.  </a:t>
            </a:r>
          </a:p>
          <a:p>
            <a:pPr marL="0" indent="0">
              <a:buNone/>
            </a:pPr>
            <a:r>
              <a:rPr lang="de-DE" sz="2000" dirty="0"/>
              <a:t>c) Die </a:t>
            </a:r>
            <a:r>
              <a:rPr lang="de-DE" sz="2000" dirty="0" err="1"/>
              <a:t>Anfragerin</a:t>
            </a:r>
            <a:r>
              <a:rPr lang="de-DE" sz="2000" dirty="0"/>
              <a:t> wollte dem RKI die Katze zur Verfügung stellen.</a:t>
            </a:r>
          </a:p>
          <a:p>
            <a:pPr marL="0" indent="0">
              <a:buNone/>
            </a:pPr>
            <a:r>
              <a:rPr lang="de-DE" sz="2000" dirty="0"/>
              <a:t>d) Die Katze ist verstorben.</a:t>
            </a:r>
          </a:p>
          <a:p>
            <a:pPr marL="0" indent="0">
              <a:buNone/>
            </a:pPr>
            <a:endParaRPr lang="de-DE" dirty="0"/>
          </a:p>
          <a:p>
            <a:pPr marL="0" indent="0">
              <a:buNone/>
            </a:pPr>
            <a:r>
              <a:rPr lang="de-DE" dirty="0"/>
              <a:t>Antwort:</a:t>
            </a:r>
          </a:p>
          <a:p>
            <a:pPr marL="0" indent="0">
              <a:buNone/>
            </a:pPr>
            <a:endParaRPr lang="de-DE" dirty="0"/>
          </a:p>
        </p:txBody>
      </p:sp>
      <p:pic>
        <p:nvPicPr>
          <p:cNvPr id="4" name="Inhaltsplatzhalter 7">
            <a:extLst>
              <a:ext uri="{FF2B5EF4-FFF2-40B4-BE49-F238E27FC236}">
                <a16:creationId xmlns:a16="http://schemas.microsoft.com/office/drawing/2014/main" id="{3CBF3904-7806-4592-9370-AB78B608C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3260" y="1904301"/>
            <a:ext cx="2123731" cy="2833057"/>
          </a:xfrm>
          <a:prstGeom prst="rect">
            <a:avLst/>
          </a:prstGeom>
        </p:spPr>
      </p:pic>
      <p:sp>
        <p:nvSpPr>
          <p:cNvPr id="6" name="Textfeld 5">
            <a:extLst>
              <a:ext uri="{FF2B5EF4-FFF2-40B4-BE49-F238E27FC236}">
                <a16:creationId xmlns:a16="http://schemas.microsoft.com/office/drawing/2014/main" id="{4FCCE3B6-B1AF-4026-8CD7-6A15475BE524}"/>
              </a:ext>
            </a:extLst>
          </p:cNvPr>
          <p:cNvSpPr txBox="1"/>
          <p:nvPr/>
        </p:nvSpPr>
        <p:spPr>
          <a:xfrm>
            <a:off x="914400" y="4903216"/>
            <a:ext cx="9655785" cy="646331"/>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de-DE" dirty="0"/>
              <a:t>Hallo, sollten Sie ein akademisches Interesse haben, meine Katze zu untersuchen, ist sie dazu bereit.. </a:t>
            </a:r>
          </a:p>
          <a:p>
            <a:r>
              <a:rPr lang="de-DE" dirty="0" err="1"/>
              <a:t>Gruss</a:t>
            </a:r>
            <a:endParaRPr lang="de-DE" dirty="0"/>
          </a:p>
        </p:txBody>
      </p:sp>
      <p:pic>
        <p:nvPicPr>
          <p:cNvPr id="2050" name="Picture 2" descr="Bildergebnis für Katze gezeichnet">
            <a:extLst>
              <a:ext uri="{FF2B5EF4-FFF2-40B4-BE49-F238E27FC236}">
                <a16:creationId xmlns:a16="http://schemas.microsoft.com/office/drawing/2014/main" id="{529DD8B5-4B27-4AEE-A58B-AC967BF3A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222" y="466113"/>
            <a:ext cx="932139" cy="964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593C78C-122C-40D9-B3B3-8255EBDCDDC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29313" b="36320"/>
          <a:stretch/>
        </p:blipFill>
        <p:spPr>
          <a:xfrm>
            <a:off x="925918" y="4970945"/>
            <a:ext cx="5279926" cy="1648326"/>
          </a:xfrm>
          <a:prstGeom prst="rect">
            <a:avLst/>
          </a:prstGeom>
        </p:spPr>
      </p:pic>
      <p:sp>
        <p:nvSpPr>
          <p:cNvPr id="2" name="Titel 1">
            <a:extLst>
              <a:ext uri="{FF2B5EF4-FFF2-40B4-BE49-F238E27FC236}">
                <a16:creationId xmlns:a16="http://schemas.microsoft.com/office/drawing/2014/main" id="{2B9032B7-3E74-42FD-A5D0-AEB028DC5027}"/>
              </a:ext>
            </a:extLst>
          </p:cNvPr>
          <p:cNvSpPr>
            <a:spLocks noGrp="1"/>
          </p:cNvSpPr>
          <p:nvPr>
            <p:ph type="title"/>
          </p:nvPr>
        </p:nvSpPr>
        <p:spPr/>
        <p:txBody>
          <a:bodyPr>
            <a:normAutofit/>
          </a:bodyPr>
          <a:lstStyle/>
          <a:p>
            <a:r>
              <a:rPr lang="de-DE" b="1" dirty="0">
                <a:solidFill>
                  <a:schemeClr val="accent1">
                    <a:lumMod val="75000"/>
                  </a:schemeClr>
                </a:solidFill>
              </a:rPr>
              <a:t>Ihre Fragen…</a:t>
            </a:r>
          </a:p>
        </p:txBody>
      </p:sp>
      <p:sp>
        <p:nvSpPr>
          <p:cNvPr id="3" name="Inhaltsplatzhalter 2">
            <a:extLst>
              <a:ext uri="{FF2B5EF4-FFF2-40B4-BE49-F238E27FC236}">
                <a16:creationId xmlns:a16="http://schemas.microsoft.com/office/drawing/2014/main" id="{9B127795-5411-459E-9958-11D7CCEA1265}"/>
              </a:ext>
            </a:extLst>
          </p:cNvPr>
          <p:cNvSpPr>
            <a:spLocks noGrp="1"/>
          </p:cNvSpPr>
          <p:nvPr>
            <p:ph idx="1"/>
          </p:nvPr>
        </p:nvSpPr>
        <p:spPr/>
        <p:txBody>
          <a:bodyPr/>
          <a:lstStyle/>
          <a:p>
            <a:endParaRPr lang="de-DE" dirty="0"/>
          </a:p>
          <a:p>
            <a:endParaRPr lang="de-DE" dirty="0"/>
          </a:p>
          <a:p>
            <a:pPr marL="0" indent="0">
              <a:buNone/>
            </a:pPr>
            <a:endParaRPr lang="de-DE" sz="1100" dirty="0"/>
          </a:p>
        </p:txBody>
      </p:sp>
      <p:sp>
        <p:nvSpPr>
          <p:cNvPr id="4" name="Rechteck 3">
            <a:extLst>
              <a:ext uri="{FF2B5EF4-FFF2-40B4-BE49-F238E27FC236}">
                <a16:creationId xmlns:a16="http://schemas.microsoft.com/office/drawing/2014/main" id="{FCE12484-32CE-476C-B0C3-5974E6BF2312}"/>
              </a:ext>
            </a:extLst>
          </p:cNvPr>
          <p:cNvSpPr/>
          <p:nvPr/>
        </p:nvSpPr>
        <p:spPr>
          <a:xfrm>
            <a:off x="838200" y="1652648"/>
            <a:ext cx="6096000" cy="3139321"/>
          </a:xfrm>
          <a:prstGeom prst="rect">
            <a:avLst/>
          </a:prstGeom>
          <a:ln w="28575"/>
        </p:spPr>
        <p:style>
          <a:lnRef idx="2">
            <a:schemeClr val="accent5"/>
          </a:lnRef>
          <a:fillRef idx="1">
            <a:schemeClr val="lt1"/>
          </a:fillRef>
          <a:effectRef idx="0">
            <a:schemeClr val="accent5"/>
          </a:effectRef>
          <a:fontRef idx="minor">
            <a:schemeClr val="dk1"/>
          </a:fontRef>
        </p:style>
        <p:txBody>
          <a:bodyPr>
            <a:spAutoFit/>
          </a:bodyPr>
          <a:lstStyle/>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Guten Tag</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 </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Wir sind Test </a:t>
            </a:r>
            <a:r>
              <a:rPr lang="de-DE" dirty="0" err="1">
                <a:latin typeface="Calibri" panose="020F0502020204030204" pitchFamily="34" charset="0"/>
                <a:ea typeface="Calibri" panose="020F0502020204030204" pitchFamily="34" charset="0"/>
                <a:cs typeface="Times New Roman" panose="02020603050405020304" pitchFamily="18" charset="0"/>
              </a:rPr>
              <a:t>Stations</a:t>
            </a:r>
            <a:r>
              <a:rPr lang="de-DE" dirty="0">
                <a:latin typeface="Calibri" panose="020F0502020204030204" pitchFamily="34" charset="0"/>
                <a:ea typeface="Calibri" panose="020F0502020204030204" pitchFamily="34" charset="0"/>
                <a:cs typeface="Times New Roman" panose="02020603050405020304" pitchFamily="18" charset="0"/>
              </a:rPr>
              <a:t> Betreiber</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 </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Bitte erläutern Sie uns die Bestimmungen </a:t>
            </a:r>
            <a:r>
              <a:rPr lang="de-DE" dirty="0" err="1">
                <a:latin typeface="Calibri" panose="020F0502020204030204" pitchFamily="34" charset="0"/>
                <a:ea typeface="Calibri" panose="020F0502020204030204" pitchFamily="34" charset="0"/>
                <a:cs typeface="Times New Roman" panose="02020603050405020304" pitchFamily="18" charset="0"/>
              </a:rPr>
              <a:t>fuer</a:t>
            </a:r>
            <a:r>
              <a:rPr lang="de-DE" dirty="0">
                <a:latin typeface="Calibri" panose="020F0502020204030204" pitchFamily="34" charset="0"/>
                <a:ea typeface="Calibri" panose="020F0502020204030204" pitchFamily="34" charset="0"/>
                <a:cs typeface="Times New Roman" panose="02020603050405020304" pitchFamily="18" charset="0"/>
              </a:rPr>
              <a:t> Mitarbeiter im Test Team, </a:t>
            </a:r>
            <a:r>
              <a:rPr lang="de-DE" dirty="0" err="1">
                <a:latin typeface="Calibri" panose="020F0502020204030204" pitchFamily="34" charset="0"/>
                <a:ea typeface="Calibri" panose="020F0502020204030204" pitchFamily="34" charset="0"/>
                <a:cs typeface="Times New Roman" panose="02020603050405020304" pitchFamily="18" charset="0"/>
              </a:rPr>
              <a:t>Haende</a:t>
            </a:r>
            <a:r>
              <a:rPr lang="de-DE" dirty="0">
                <a:latin typeface="Calibri" panose="020F0502020204030204" pitchFamily="34" charset="0"/>
                <a:ea typeface="Calibri" panose="020F0502020204030204" pitchFamily="34" charset="0"/>
                <a:cs typeface="Times New Roman" panose="02020603050405020304" pitchFamily="18" charset="0"/>
              </a:rPr>
              <a:t>- Fingernägel Verordnung. </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Länge der </a:t>
            </a:r>
            <a:r>
              <a:rPr lang="de-DE" dirty="0" err="1">
                <a:latin typeface="Calibri" panose="020F0502020204030204" pitchFamily="34" charset="0"/>
                <a:ea typeface="Calibri" panose="020F0502020204030204" pitchFamily="34" charset="0"/>
                <a:cs typeface="Times New Roman" panose="02020603050405020304" pitchFamily="18" charset="0"/>
              </a:rPr>
              <a:t>Naegel</a:t>
            </a:r>
            <a:r>
              <a:rPr lang="de-DE" dirty="0">
                <a:latin typeface="Calibri" panose="020F0502020204030204" pitchFamily="34" charset="0"/>
                <a:ea typeface="Calibri" panose="020F0502020204030204" pitchFamily="34" charset="0"/>
                <a:cs typeface="Times New Roman" panose="02020603050405020304" pitchFamily="18" charset="0"/>
              </a:rPr>
              <a:t>, Farbe der </a:t>
            </a:r>
            <a:r>
              <a:rPr lang="de-DE" dirty="0" err="1">
                <a:latin typeface="Calibri" panose="020F0502020204030204" pitchFamily="34" charset="0"/>
                <a:ea typeface="Calibri" panose="020F0502020204030204" pitchFamily="34" charset="0"/>
                <a:cs typeface="Times New Roman" panose="02020603050405020304" pitchFamily="18" charset="0"/>
              </a:rPr>
              <a:t>Naegel</a:t>
            </a:r>
            <a:r>
              <a:rPr lang="de-DE" dirty="0">
                <a:latin typeface="Calibri" panose="020F0502020204030204" pitchFamily="34" charset="0"/>
                <a:ea typeface="Calibri" panose="020F0502020204030204" pitchFamily="34" charset="0"/>
                <a:cs typeface="Times New Roman" panose="02020603050405020304" pitchFamily="18" charset="0"/>
              </a:rPr>
              <a:t> Lackierung. </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Danke Ihnen</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 </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err="1">
                <a:latin typeface="Calibri" panose="020F0502020204030204" pitchFamily="34" charset="0"/>
                <a:ea typeface="Calibri" panose="020F0502020204030204" pitchFamily="34" charset="0"/>
                <a:cs typeface="Times New Roman" panose="02020603050405020304" pitchFamily="18" charset="0"/>
              </a:rPr>
              <a:t>Mfg</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dirty="0">
                <a:latin typeface="Calibri" panose="020F0502020204030204" pitchFamily="34" charset="0"/>
                <a:ea typeface="Calibri" panose="020F0502020204030204" pitchFamily="34" charset="0"/>
                <a:cs typeface="Times New Roman" panose="02020603050405020304" pitchFamily="18" charset="0"/>
              </a:rPr>
              <a: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hteck 4">
            <a:extLst>
              <a:ext uri="{FF2B5EF4-FFF2-40B4-BE49-F238E27FC236}">
                <a16:creationId xmlns:a16="http://schemas.microsoft.com/office/drawing/2014/main" id="{8D45A695-7502-424B-943C-CE12A184B86B}"/>
              </a:ext>
            </a:extLst>
          </p:cNvPr>
          <p:cNvSpPr/>
          <p:nvPr/>
        </p:nvSpPr>
        <p:spPr>
          <a:xfrm rot="800430">
            <a:off x="7323322" y="1929625"/>
            <a:ext cx="4319269" cy="3539430"/>
          </a:xfrm>
          <a:prstGeom prst="rect">
            <a:avLst/>
          </a:prstGeom>
          <a:ln w="28575"/>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Moin,</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es ist zwar vielleicht zeitlich etwas spät, aber trotzdem möchte ich Ihnen die Frage stellen:</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Was genau ist ein Corona-Leugner?</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Auch mit Suchmaschinen habe ich im Internet die genaue Definition nicht gefunden.</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Bitte klären Sie die Sache auf und senden Sie mir die genaue Definition eines Corona-Leugners zu.</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Vielen Dank im Voraus uns viele Grüße</a:t>
            </a:r>
          </a:p>
        </p:txBody>
      </p:sp>
      <p:pic>
        <p:nvPicPr>
          <p:cNvPr id="6" name="Grafik 5">
            <a:extLst>
              <a:ext uri="{FF2B5EF4-FFF2-40B4-BE49-F238E27FC236}">
                <a16:creationId xmlns:a16="http://schemas.microsoft.com/office/drawing/2014/main" id="{08103753-B623-4B74-8599-56783275A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872" y="3699340"/>
            <a:ext cx="2484464" cy="1863348"/>
          </a:xfrm>
          <a:prstGeom prst="rect">
            <a:avLst/>
          </a:prstGeom>
        </p:spPr>
      </p:pic>
    </p:spTree>
    <p:extLst>
      <p:ext uri="{BB962C8B-B14F-4D97-AF65-F5344CB8AC3E}">
        <p14:creationId xmlns:p14="http://schemas.microsoft.com/office/powerpoint/2010/main" val="87229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B43BB-C256-476F-B1B7-B3CDAB63F50B}"/>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91DC36CD-FE61-4507-B407-90817D442D37}"/>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74982834-16A4-410D-9564-BFB82052C166}"/>
              </a:ext>
            </a:extLst>
          </p:cNvPr>
          <p:cNvPicPr>
            <a:picLocks noChangeAspect="1"/>
          </p:cNvPicPr>
          <p:nvPr/>
        </p:nvPicPr>
        <p:blipFill>
          <a:blip r:embed="rId2"/>
          <a:stretch>
            <a:fillRect/>
          </a:stretch>
        </p:blipFill>
        <p:spPr>
          <a:xfrm>
            <a:off x="266700" y="85725"/>
            <a:ext cx="11658600" cy="6686550"/>
          </a:xfrm>
          <a:prstGeom prst="rect">
            <a:avLst/>
          </a:prstGeom>
        </p:spPr>
      </p:pic>
    </p:spTree>
    <p:extLst>
      <p:ext uri="{BB962C8B-B14F-4D97-AF65-F5344CB8AC3E}">
        <p14:creationId xmlns:p14="http://schemas.microsoft.com/office/powerpoint/2010/main" val="171344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16951-3C22-4E27-9C24-5B9F8AFD2E93}"/>
              </a:ext>
            </a:extLst>
          </p:cNvPr>
          <p:cNvSpPr>
            <a:spLocks noGrp="1"/>
          </p:cNvSpPr>
          <p:nvPr>
            <p:ph type="ctrTitle"/>
          </p:nvPr>
        </p:nvSpPr>
        <p:spPr>
          <a:xfrm>
            <a:off x="1524000" y="487660"/>
            <a:ext cx="9144000" cy="4030550"/>
          </a:xfrm>
        </p:spPr>
        <p:txBody>
          <a:bodyPr>
            <a:normAutofit/>
          </a:bodyPr>
          <a:lstStyle/>
          <a:p>
            <a:r>
              <a:rPr lang="de-DE" b="1" dirty="0">
                <a:solidFill>
                  <a:schemeClr val="accent1">
                    <a:lumMod val="75000"/>
                  </a:schemeClr>
                </a:solidFill>
              </a:rPr>
              <a:t>Zahlen, Daten, Fakten aus dem Lagezentrum</a:t>
            </a:r>
            <a:br>
              <a:rPr lang="de-DE" dirty="0">
                <a:latin typeface="Comic Sans MS" panose="030F0702030302020204" pitchFamily="66" charset="0"/>
              </a:rPr>
            </a:br>
            <a:br>
              <a:rPr lang="de-DE" b="1" dirty="0">
                <a:solidFill>
                  <a:schemeClr val="accent1">
                    <a:lumMod val="75000"/>
                  </a:schemeClr>
                </a:solidFill>
              </a:rPr>
            </a:br>
            <a:endParaRPr lang="de-DE" b="1" dirty="0">
              <a:solidFill>
                <a:schemeClr val="accent1">
                  <a:lumMod val="75000"/>
                </a:schemeClr>
              </a:solidFill>
            </a:endParaRPr>
          </a:p>
        </p:txBody>
      </p:sp>
      <p:pic>
        <p:nvPicPr>
          <p:cNvPr id="4" name="Grafik 3">
            <a:extLst>
              <a:ext uri="{FF2B5EF4-FFF2-40B4-BE49-F238E27FC236}">
                <a16:creationId xmlns:a16="http://schemas.microsoft.com/office/drawing/2014/main" id="{203E18CD-F5BB-4CC2-978D-DB8EF1617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570" y="3773954"/>
            <a:ext cx="3103880" cy="2327910"/>
          </a:xfrm>
          <a:prstGeom prst="rect">
            <a:avLst/>
          </a:prstGeom>
        </p:spPr>
      </p:pic>
      <p:pic>
        <p:nvPicPr>
          <p:cNvPr id="5" name="Grafik 4">
            <a:extLst>
              <a:ext uri="{FF2B5EF4-FFF2-40B4-BE49-F238E27FC236}">
                <a16:creationId xmlns:a16="http://schemas.microsoft.com/office/drawing/2014/main" id="{9FA43ED8-D1F3-436F-98AB-70165F608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668" y="3698091"/>
            <a:ext cx="3779917" cy="2834938"/>
          </a:xfrm>
          <a:prstGeom prst="rect">
            <a:avLst/>
          </a:prstGeom>
        </p:spPr>
      </p:pic>
      <p:pic>
        <p:nvPicPr>
          <p:cNvPr id="6" name="Grafik 5">
            <a:extLst>
              <a:ext uri="{FF2B5EF4-FFF2-40B4-BE49-F238E27FC236}">
                <a16:creationId xmlns:a16="http://schemas.microsoft.com/office/drawing/2014/main" id="{EA73AFE2-8146-4C6F-B942-0A9AD230DD9C}"/>
              </a:ext>
            </a:extLst>
          </p:cNvPr>
          <p:cNvPicPr>
            <a:picLocks noChangeAspect="1"/>
          </p:cNvPicPr>
          <p:nvPr/>
        </p:nvPicPr>
        <p:blipFill>
          <a:blip r:embed="rId4"/>
          <a:stretch>
            <a:fillRect/>
          </a:stretch>
        </p:blipFill>
        <p:spPr>
          <a:xfrm>
            <a:off x="3065236" y="3832064"/>
            <a:ext cx="4712543" cy="2657785"/>
          </a:xfrm>
          <a:prstGeom prst="rect">
            <a:avLst/>
          </a:prstGeom>
        </p:spPr>
      </p:pic>
    </p:spTree>
    <p:extLst>
      <p:ext uri="{BB962C8B-B14F-4D97-AF65-F5344CB8AC3E}">
        <p14:creationId xmlns:p14="http://schemas.microsoft.com/office/powerpoint/2010/main" val="3577886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686CD-7313-4530-8931-96424BCEDF5E}"/>
              </a:ext>
            </a:extLst>
          </p:cNvPr>
          <p:cNvSpPr>
            <a:spLocks noGrp="1"/>
          </p:cNvSpPr>
          <p:nvPr>
            <p:ph type="title"/>
          </p:nvPr>
        </p:nvSpPr>
        <p:spPr/>
        <p:txBody>
          <a:bodyPr>
            <a:normAutofit/>
          </a:bodyPr>
          <a:lstStyle/>
          <a:p>
            <a:r>
              <a:rPr lang="de-DE" b="1" dirty="0">
                <a:solidFill>
                  <a:schemeClr val="accent1">
                    <a:lumMod val="75000"/>
                  </a:schemeClr>
                </a:solidFill>
              </a:rPr>
              <a:t>Kennzahlen</a:t>
            </a:r>
          </a:p>
        </p:txBody>
      </p:sp>
      <p:pic>
        <p:nvPicPr>
          <p:cNvPr id="4" name="Grafik 3">
            <a:extLst>
              <a:ext uri="{FF2B5EF4-FFF2-40B4-BE49-F238E27FC236}">
                <a16:creationId xmlns:a16="http://schemas.microsoft.com/office/drawing/2014/main" id="{5D6DE8AA-B915-40B2-A010-60B18F1349FE}"/>
              </a:ext>
            </a:extLst>
          </p:cNvPr>
          <p:cNvPicPr>
            <a:picLocks noChangeAspect="1"/>
          </p:cNvPicPr>
          <p:nvPr/>
        </p:nvPicPr>
        <p:blipFill rotWithShape="1">
          <a:blip r:embed="rId2"/>
          <a:srcRect r="50529"/>
          <a:stretch/>
        </p:blipFill>
        <p:spPr>
          <a:xfrm>
            <a:off x="2688511" y="1833621"/>
            <a:ext cx="6976401" cy="1055261"/>
          </a:xfrm>
          <a:prstGeom prst="rect">
            <a:avLst/>
          </a:prstGeom>
        </p:spPr>
      </p:pic>
      <p:pic>
        <p:nvPicPr>
          <p:cNvPr id="10" name="Grafik 9">
            <a:extLst>
              <a:ext uri="{FF2B5EF4-FFF2-40B4-BE49-F238E27FC236}">
                <a16:creationId xmlns:a16="http://schemas.microsoft.com/office/drawing/2014/main" id="{763457AE-6E10-48A2-98C5-46FE6FEFDF12}"/>
              </a:ext>
            </a:extLst>
          </p:cNvPr>
          <p:cNvPicPr>
            <a:picLocks noChangeAspect="1"/>
          </p:cNvPicPr>
          <p:nvPr/>
        </p:nvPicPr>
        <p:blipFill rotWithShape="1">
          <a:blip r:embed="rId2"/>
          <a:srcRect l="50030" r="794"/>
          <a:stretch/>
        </p:blipFill>
        <p:spPr>
          <a:xfrm>
            <a:off x="2796985" y="2962344"/>
            <a:ext cx="6934923" cy="1055261"/>
          </a:xfrm>
          <a:prstGeom prst="rect">
            <a:avLst/>
          </a:prstGeom>
        </p:spPr>
      </p:pic>
      <p:pic>
        <p:nvPicPr>
          <p:cNvPr id="5" name="Grafik 4">
            <a:extLst>
              <a:ext uri="{FF2B5EF4-FFF2-40B4-BE49-F238E27FC236}">
                <a16:creationId xmlns:a16="http://schemas.microsoft.com/office/drawing/2014/main" id="{E6D8F0F6-068C-4FB4-9416-EFAB321A4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012" y="4114955"/>
            <a:ext cx="3327699" cy="2495774"/>
          </a:xfrm>
          <a:prstGeom prst="rect">
            <a:avLst/>
          </a:prstGeom>
        </p:spPr>
      </p:pic>
      <p:pic>
        <p:nvPicPr>
          <p:cNvPr id="7" name="Grafik 6">
            <a:extLst>
              <a:ext uri="{FF2B5EF4-FFF2-40B4-BE49-F238E27FC236}">
                <a16:creationId xmlns:a16="http://schemas.microsoft.com/office/drawing/2014/main" id="{394BA289-2EC8-46EE-9B63-13DCDDDAF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404208" y="4114955"/>
            <a:ext cx="3327700" cy="2495775"/>
          </a:xfrm>
          <a:prstGeom prst="rect">
            <a:avLst/>
          </a:prstGeom>
        </p:spPr>
      </p:pic>
    </p:spTree>
    <p:extLst>
      <p:ext uri="{BB962C8B-B14F-4D97-AF65-F5344CB8AC3E}">
        <p14:creationId xmlns:p14="http://schemas.microsoft.com/office/powerpoint/2010/main" val="26750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686CD-7313-4530-8931-96424BCEDF5E}"/>
              </a:ext>
            </a:extLst>
          </p:cNvPr>
          <p:cNvSpPr>
            <a:spLocks noGrp="1"/>
          </p:cNvSpPr>
          <p:nvPr>
            <p:ph type="title"/>
          </p:nvPr>
        </p:nvSpPr>
        <p:spPr/>
        <p:txBody>
          <a:bodyPr>
            <a:normAutofit/>
          </a:bodyPr>
          <a:lstStyle/>
          <a:p>
            <a:r>
              <a:rPr lang="de-DE" b="1" dirty="0">
                <a:solidFill>
                  <a:schemeClr val="accent1">
                    <a:lumMod val="75000"/>
                  </a:schemeClr>
                </a:solidFill>
              </a:rPr>
              <a:t>Anzahl Schichten</a:t>
            </a:r>
          </a:p>
        </p:txBody>
      </p:sp>
      <p:pic>
        <p:nvPicPr>
          <p:cNvPr id="6" name="Inhaltsplatzhalter 5">
            <a:extLst>
              <a:ext uri="{FF2B5EF4-FFF2-40B4-BE49-F238E27FC236}">
                <a16:creationId xmlns:a16="http://schemas.microsoft.com/office/drawing/2014/main" id="{AC1A1037-5A83-4CDA-96DA-D03DD7839F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498"/>
          <a:stretch/>
        </p:blipFill>
        <p:spPr>
          <a:xfrm>
            <a:off x="96819" y="3119831"/>
            <a:ext cx="12095181" cy="2194447"/>
          </a:xfrm>
        </p:spPr>
      </p:pic>
    </p:spTree>
    <p:extLst>
      <p:ext uri="{BB962C8B-B14F-4D97-AF65-F5344CB8AC3E}">
        <p14:creationId xmlns:p14="http://schemas.microsoft.com/office/powerpoint/2010/main" val="1033113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686CD-7313-4530-8931-96424BCEDF5E}"/>
              </a:ext>
            </a:extLst>
          </p:cNvPr>
          <p:cNvSpPr>
            <a:spLocks noGrp="1"/>
          </p:cNvSpPr>
          <p:nvPr>
            <p:ph type="title"/>
          </p:nvPr>
        </p:nvSpPr>
        <p:spPr/>
        <p:txBody>
          <a:bodyPr>
            <a:normAutofit/>
          </a:bodyPr>
          <a:lstStyle/>
          <a:p>
            <a:r>
              <a:rPr lang="de-DE" b="1" dirty="0">
                <a:solidFill>
                  <a:schemeClr val="accent1">
                    <a:lumMod val="75000"/>
                  </a:schemeClr>
                </a:solidFill>
              </a:rPr>
              <a:t>Anzahl Schichten</a:t>
            </a:r>
          </a:p>
        </p:txBody>
      </p:sp>
      <p:pic>
        <p:nvPicPr>
          <p:cNvPr id="7" name="Inhaltsplatzhalter 4">
            <a:extLst>
              <a:ext uri="{FF2B5EF4-FFF2-40B4-BE49-F238E27FC236}">
                <a16:creationId xmlns:a16="http://schemas.microsoft.com/office/drawing/2014/main" id="{C816C295-9C4B-4779-8835-7F76FDC396CE}"/>
              </a:ext>
            </a:extLst>
          </p:cNvPr>
          <p:cNvPicPr>
            <a:picLocks noChangeAspect="1"/>
          </p:cNvPicPr>
          <p:nvPr/>
        </p:nvPicPr>
        <p:blipFill rotWithShape="1">
          <a:blip r:embed="rId2">
            <a:extLst>
              <a:ext uri="{28A0092B-C50C-407E-A947-70E740481C1C}">
                <a14:useLocalDpi xmlns:a14="http://schemas.microsoft.com/office/drawing/2010/main" val="0"/>
              </a:ext>
            </a:extLst>
          </a:blip>
          <a:srcRect b="16300"/>
          <a:stretch/>
        </p:blipFill>
        <p:spPr>
          <a:xfrm>
            <a:off x="1367229" y="2141507"/>
            <a:ext cx="9457541" cy="3441714"/>
          </a:xfrm>
          <a:prstGeom prst="rect">
            <a:avLst/>
          </a:prstGeom>
        </p:spPr>
      </p:pic>
    </p:spTree>
    <p:extLst>
      <p:ext uri="{BB962C8B-B14F-4D97-AF65-F5344CB8AC3E}">
        <p14:creationId xmlns:p14="http://schemas.microsoft.com/office/powerpoint/2010/main" val="678316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68FDC-A051-4F3C-A13F-22E0D3E5D238}"/>
              </a:ext>
            </a:extLst>
          </p:cNvPr>
          <p:cNvSpPr>
            <a:spLocks noGrp="1"/>
          </p:cNvSpPr>
          <p:nvPr>
            <p:ph type="title"/>
          </p:nvPr>
        </p:nvSpPr>
        <p:spPr/>
        <p:txBody>
          <a:bodyPr/>
          <a:lstStyle/>
          <a:p>
            <a:r>
              <a:rPr lang="de-DE" b="1" dirty="0">
                <a:solidFill>
                  <a:schemeClr val="accent1">
                    <a:lumMod val="75000"/>
                  </a:schemeClr>
                </a:solidFill>
              </a:rPr>
              <a:t>Schichten pro Position</a:t>
            </a:r>
          </a:p>
        </p:txBody>
      </p:sp>
      <p:pic>
        <p:nvPicPr>
          <p:cNvPr id="5" name="Inhaltsplatzhalter 4">
            <a:extLst>
              <a:ext uri="{FF2B5EF4-FFF2-40B4-BE49-F238E27FC236}">
                <a16:creationId xmlns:a16="http://schemas.microsoft.com/office/drawing/2014/main" id="{FB9856DA-A3A6-4117-9D7C-58E2D99C5F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784" y="1872839"/>
            <a:ext cx="9326432" cy="4054970"/>
          </a:xfrm>
        </p:spPr>
      </p:pic>
    </p:spTree>
    <p:extLst>
      <p:ext uri="{BB962C8B-B14F-4D97-AF65-F5344CB8AC3E}">
        <p14:creationId xmlns:p14="http://schemas.microsoft.com/office/powerpoint/2010/main" val="769779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9096D0-C365-4C74-A4B7-52C9D3C9A21B}"/>
              </a:ext>
            </a:extLst>
          </p:cNvPr>
          <p:cNvSpPr>
            <a:spLocks noGrp="1"/>
          </p:cNvSpPr>
          <p:nvPr>
            <p:ph type="title"/>
          </p:nvPr>
        </p:nvSpPr>
        <p:spPr/>
        <p:txBody>
          <a:bodyPr>
            <a:normAutofit/>
          </a:bodyPr>
          <a:lstStyle/>
          <a:p>
            <a:r>
              <a:rPr lang="de-DE" b="1" dirty="0">
                <a:solidFill>
                  <a:schemeClr val="accent1">
                    <a:lumMod val="75000"/>
                  </a:schemeClr>
                </a:solidFill>
              </a:rPr>
              <a:t>Aufgaben</a:t>
            </a:r>
          </a:p>
        </p:txBody>
      </p:sp>
      <p:sp>
        <p:nvSpPr>
          <p:cNvPr id="3" name="Inhaltsplatzhalter 2">
            <a:extLst>
              <a:ext uri="{FF2B5EF4-FFF2-40B4-BE49-F238E27FC236}">
                <a16:creationId xmlns:a16="http://schemas.microsoft.com/office/drawing/2014/main" id="{6ED8D6E1-D3AE-44F1-93DD-FEE2584BB70C}"/>
              </a:ext>
            </a:extLst>
          </p:cNvPr>
          <p:cNvSpPr>
            <a:spLocks noGrp="1"/>
          </p:cNvSpPr>
          <p:nvPr>
            <p:ph idx="1"/>
          </p:nvPr>
        </p:nvSpPr>
        <p:spPr/>
        <p:txBody>
          <a:bodyPr/>
          <a:lstStyle/>
          <a:p>
            <a:pPr marL="0" indent="0">
              <a:buNone/>
            </a:pPr>
            <a:r>
              <a:rPr lang="de-DE" dirty="0">
                <a:latin typeface="Comic Sans MS" panose="030F0702030302020204" pitchFamily="66" charset="0"/>
              </a:rPr>
              <a:t>Wie viele Aufgaben gab es insgesamt?</a:t>
            </a:r>
          </a:p>
          <a:p>
            <a:pPr marL="0" indent="0">
              <a:buNone/>
            </a:pPr>
            <a:endParaRPr lang="de-DE" dirty="0"/>
          </a:p>
          <a:p>
            <a:pPr marL="0" indent="0">
              <a:buNone/>
            </a:pPr>
            <a:r>
              <a:rPr lang="de-DE" dirty="0">
                <a:latin typeface="Comic Sans MS" panose="030F0702030302020204" pitchFamily="66" charset="0"/>
              </a:rPr>
              <a:t>Antwort: 5.739 (davon 2.662 Erlasse)</a:t>
            </a:r>
          </a:p>
          <a:p>
            <a:pPr marL="0" indent="0">
              <a:buNone/>
            </a:pPr>
            <a:endParaRPr lang="de-DE" dirty="0"/>
          </a:p>
        </p:txBody>
      </p:sp>
      <p:pic>
        <p:nvPicPr>
          <p:cNvPr id="7" name="Grafik 6">
            <a:extLst>
              <a:ext uri="{FF2B5EF4-FFF2-40B4-BE49-F238E27FC236}">
                <a16:creationId xmlns:a16="http://schemas.microsoft.com/office/drawing/2014/main" id="{213E00FD-5EEE-4C35-8762-8A4BF9ED9421}"/>
              </a:ext>
            </a:extLst>
          </p:cNvPr>
          <p:cNvPicPr>
            <a:picLocks noChangeAspect="1"/>
          </p:cNvPicPr>
          <p:nvPr/>
        </p:nvPicPr>
        <p:blipFill rotWithShape="1">
          <a:blip r:embed="rId2">
            <a:extLst>
              <a:ext uri="{28A0092B-C50C-407E-A947-70E740481C1C}">
                <a14:useLocalDpi xmlns:a14="http://schemas.microsoft.com/office/drawing/2010/main" val="0"/>
              </a:ext>
            </a:extLst>
          </a:blip>
          <a:srcRect b="15059"/>
          <a:stretch/>
        </p:blipFill>
        <p:spPr>
          <a:xfrm>
            <a:off x="537883" y="3797158"/>
            <a:ext cx="11449722" cy="2044249"/>
          </a:xfrm>
          <a:prstGeom prst="rect">
            <a:avLst/>
          </a:prstGeom>
        </p:spPr>
      </p:pic>
      <p:sp>
        <p:nvSpPr>
          <p:cNvPr id="8" name="Textfeld 7">
            <a:extLst>
              <a:ext uri="{FF2B5EF4-FFF2-40B4-BE49-F238E27FC236}">
                <a16:creationId xmlns:a16="http://schemas.microsoft.com/office/drawing/2014/main" id="{4D1D0F6D-799B-41D1-B857-8A73F5EA8828}"/>
              </a:ext>
            </a:extLst>
          </p:cNvPr>
          <p:cNvSpPr txBox="1"/>
          <p:nvPr/>
        </p:nvSpPr>
        <p:spPr>
          <a:xfrm>
            <a:off x="1893346" y="4631159"/>
            <a:ext cx="710451" cy="369332"/>
          </a:xfrm>
          <a:prstGeom prst="rect">
            <a:avLst/>
          </a:prstGeom>
          <a:noFill/>
        </p:spPr>
        <p:txBody>
          <a:bodyPr wrap="none" rtlCol="0">
            <a:spAutoFit/>
          </a:bodyPr>
          <a:lstStyle/>
          <a:p>
            <a:r>
              <a:rPr lang="de-DE" dirty="0">
                <a:solidFill>
                  <a:schemeClr val="bg1"/>
                </a:solidFill>
              </a:rPr>
              <a:t>2.483</a:t>
            </a:r>
          </a:p>
        </p:txBody>
      </p:sp>
      <p:sp>
        <p:nvSpPr>
          <p:cNvPr id="9" name="Textfeld 8">
            <a:extLst>
              <a:ext uri="{FF2B5EF4-FFF2-40B4-BE49-F238E27FC236}">
                <a16:creationId xmlns:a16="http://schemas.microsoft.com/office/drawing/2014/main" id="{2149EB68-4772-4D47-BDB8-2BD2B1912DC5}"/>
              </a:ext>
            </a:extLst>
          </p:cNvPr>
          <p:cNvSpPr txBox="1"/>
          <p:nvPr/>
        </p:nvSpPr>
        <p:spPr>
          <a:xfrm>
            <a:off x="4649100" y="4632949"/>
            <a:ext cx="710451" cy="369332"/>
          </a:xfrm>
          <a:prstGeom prst="rect">
            <a:avLst/>
          </a:prstGeom>
          <a:noFill/>
        </p:spPr>
        <p:txBody>
          <a:bodyPr wrap="none" rtlCol="0">
            <a:spAutoFit/>
          </a:bodyPr>
          <a:lstStyle/>
          <a:p>
            <a:r>
              <a:rPr lang="de-DE" dirty="0">
                <a:solidFill>
                  <a:schemeClr val="bg1"/>
                </a:solidFill>
              </a:rPr>
              <a:t>2.236</a:t>
            </a:r>
          </a:p>
        </p:txBody>
      </p:sp>
      <p:sp>
        <p:nvSpPr>
          <p:cNvPr id="10" name="Textfeld 9">
            <a:extLst>
              <a:ext uri="{FF2B5EF4-FFF2-40B4-BE49-F238E27FC236}">
                <a16:creationId xmlns:a16="http://schemas.microsoft.com/office/drawing/2014/main" id="{3997E347-9E3A-4702-8504-FC8934A7D2BE}"/>
              </a:ext>
            </a:extLst>
          </p:cNvPr>
          <p:cNvSpPr txBox="1"/>
          <p:nvPr/>
        </p:nvSpPr>
        <p:spPr>
          <a:xfrm>
            <a:off x="7394093" y="5027822"/>
            <a:ext cx="535724" cy="369332"/>
          </a:xfrm>
          <a:prstGeom prst="rect">
            <a:avLst/>
          </a:prstGeom>
          <a:noFill/>
        </p:spPr>
        <p:txBody>
          <a:bodyPr wrap="none" rtlCol="0">
            <a:spAutoFit/>
          </a:bodyPr>
          <a:lstStyle/>
          <a:p>
            <a:r>
              <a:rPr lang="de-DE" dirty="0">
                <a:solidFill>
                  <a:schemeClr val="bg1"/>
                </a:solidFill>
              </a:rPr>
              <a:t>926</a:t>
            </a:r>
          </a:p>
        </p:txBody>
      </p:sp>
      <p:sp>
        <p:nvSpPr>
          <p:cNvPr id="11" name="Textfeld 10">
            <a:extLst>
              <a:ext uri="{FF2B5EF4-FFF2-40B4-BE49-F238E27FC236}">
                <a16:creationId xmlns:a16="http://schemas.microsoft.com/office/drawing/2014/main" id="{2F9B1BF7-DBB5-4FBC-9928-E1495F4F2FFC}"/>
              </a:ext>
            </a:extLst>
          </p:cNvPr>
          <p:cNvSpPr txBox="1"/>
          <p:nvPr/>
        </p:nvSpPr>
        <p:spPr>
          <a:xfrm>
            <a:off x="10298654" y="5026037"/>
            <a:ext cx="418704" cy="369332"/>
          </a:xfrm>
          <a:prstGeom prst="rect">
            <a:avLst/>
          </a:prstGeom>
          <a:noFill/>
        </p:spPr>
        <p:txBody>
          <a:bodyPr wrap="none" rtlCol="0">
            <a:spAutoFit/>
          </a:bodyPr>
          <a:lstStyle/>
          <a:p>
            <a:r>
              <a:rPr lang="de-DE" dirty="0"/>
              <a:t>94</a:t>
            </a:r>
          </a:p>
        </p:txBody>
      </p:sp>
    </p:spTree>
    <p:extLst>
      <p:ext uri="{BB962C8B-B14F-4D97-AF65-F5344CB8AC3E}">
        <p14:creationId xmlns:p14="http://schemas.microsoft.com/office/powerpoint/2010/main" val="347174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9096D0-C365-4C74-A4B7-52C9D3C9A21B}"/>
              </a:ext>
            </a:extLst>
          </p:cNvPr>
          <p:cNvSpPr>
            <a:spLocks noGrp="1"/>
          </p:cNvSpPr>
          <p:nvPr>
            <p:ph type="title"/>
          </p:nvPr>
        </p:nvSpPr>
        <p:spPr/>
        <p:txBody>
          <a:bodyPr>
            <a:normAutofit/>
          </a:bodyPr>
          <a:lstStyle/>
          <a:p>
            <a:r>
              <a:rPr lang="de-DE" b="1" dirty="0">
                <a:solidFill>
                  <a:schemeClr val="accent1">
                    <a:lumMod val="75000"/>
                  </a:schemeClr>
                </a:solidFill>
              </a:rPr>
              <a:t>Aufgaben</a:t>
            </a:r>
          </a:p>
        </p:txBody>
      </p:sp>
      <p:sp>
        <p:nvSpPr>
          <p:cNvPr id="3" name="Inhaltsplatzhalter 2">
            <a:extLst>
              <a:ext uri="{FF2B5EF4-FFF2-40B4-BE49-F238E27FC236}">
                <a16:creationId xmlns:a16="http://schemas.microsoft.com/office/drawing/2014/main" id="{6ED8D6E1-D3AE-44F1-93DD-FEE2584BB70C}"/>
              </a:ext>
            </a:extLst>
          </p:cNvPr>
          <p:cNvSpPr>
            <a:spLocks noGrp="1"/>
          </p:cNvSpPr>
          <p:nvPr>
            <p:ph idx="1"/>
          </p:nvPr>
        </p:nvSpPr>
        <p:spPr/>
        <p:txBody>
          <a:bodyPr/>
          <a:lstStyle/>
          <a:p>
            <a:pPr marL="0" indent="0">
              <a:buNone/>
            </a:pPr>
            <a:r>
              <a:rPr lang="de-DE" dirty="0">
                <a:latin typeface="Comic Sans MS" panose="030F0702030302020204" pitchFamily="66" charset="0"/>
              </a:rPr>
              <a:t>Wie viele Aufgaben wurden innerhalb der Frist abgeschlossen?</a:t>
            </a:r>
          </a:p>
        </p:txBody>
      </p:sp>
      <p:pic>
        <p:nvPicPr>
          <p:cNvPr id="5" name="Grafik 4">
            <a:extLst>
              <a:ext uri="{FF2B5EF4-FFF2-40B4-BE49-F238E27FC236}">
                <a16:creationId xmlns:a16="http://schemas.microsoft.com/office/drawing/2014/main" id="{37E4627B-629A-4292-A5DC-213E068840F2}"/>
              </a:ext>
            </a:extLst>
          </p:cNvPr>
          <p:cNvPicPr>
            <a:picLocks noChangeAspect="1"/>
          </p:cNvPicPr>
          <p:nvPr/>
        </p:nvPicPr>
        <p:blipFill rotWithShape="1">
          <a:blip r:embed="rId2">
            <a:extLst>
              <a:ext uri="{28A0092B-C50C-407E-A947-70E740481C1C}">
                <a14:useLocalDpi xmlns:a14="http://schemas.microsoft.com/office/drawing/2010/main" val="0"/>
              </a:ext>
            </a:extLst>
          </a:blip>
          <a:srcRect r="5235"/>
          <a:stretch/>
        </p:blipFill>
        <p:spPr>
          <a:xfrm>
            <a:off x="319143" y="3115843"/>
            <a:ext cx="11553713" cy="2562690"/>
          </a:xfrm>
          <a:prstGeom prst="rect">
            <a:avLst/>
          </a:prstGeom>
        </p:spPr>
      </p:pic>
      <p:sp>
        <p:nvSpPr>
          <p:cNvPr id="6" name="Textfeld 5">
            <a:extLst>
              <a:ext uri="{FF2B5EF4-FFF2-40B4-BE49-F238E27FC236}">
                <a16:creationId xmlns:a16="http://schemas.microsoft.com/office/drawing/2014/main" id="{82F9F258-E75B-4513-AE3C-5B5C57D11A73}"/>
              </a:ext>
            </a:extLst>
          </p:cNvPr>
          <p:cNvSpPr txBox="1"/>
          <p:nvPr/>
        </p:nvSpPr>
        <p:spPr>
          <a:xfrm>
            <a:off x="3184264" y="4001294"/>
            <a:ext cx="710451" cy="369332"/>
          </a:xfrm>
          <a:prstGeom prst="rect">
            <a:avLst/>
          </a:prstGeom>
          <a:noFill/>
        </p:spPr>
        <p:txBody>
          <a:bodyPr wrap="none" rtlCol="0">
            <a:spAutoFit/>
          </a:bodyPr>
          <a:lstStyle/>
          <a:p>
            <a:r>
              <a:rPr lang="de-DE" dirty="0">
                <a:solidFill>
                  <a:schemeClr val="bg1"/>
                </a:solidFill>
              </a:rPr>
              <a:t>4.964</a:t>
            </a:r>
          </a:p>
        </p:txBody>
      </p:sp>
      <p:sp>
        <p:nvSpPr>
          <p:cNvPr id="7" name="Textfeld 6">
            <a:extLst>
              <a:ext uri="{FF2B5EF4-FFF2-40B4-BE49-F238E27FC236}">
                <a16:creationId xmlns:a16="http://schemas.microsoft.com/office/drawing/2014/main" id="{62FA8285-7D4F-4981-B14E-2428ABF9684A}"/>
              </a:ext>
            </a:extLst>
          </p:cNvPr>
          <p:cNvSpPr txBox="1"/>
          <p:nvPr/>
        </p:nvSpPr>
        <p:spPr>
          <a:xfrm>
            <a:off x="9113520" y="4573243"/>
            <a:ext cx="535724" cy="369332"/>
          </a:xfrm>
          <a:prstGeom prst="rect">
            <a:avLst/>
          </a:prstGeom>
          <a:noFill/>
        </p:spPr>
        <p:txBody>
          <a:bodyPr wrap="none" rtlCol="0">
            <a:spAutoFit/>
          </a:bodyPr>
          <a:lstStyle/>
          <a:p>
            <a:r>
              <a:rPr lang="de-DE" dirty="0">
                <a:solidFill>
                  <a:schemeClr val="bg1"/>
                </a:solidFill>
              </a:rPr>
              <a:t>773</a:t>
            </a:r>
          </a:p>
        </p:txBody>
      </p:sp>
    </p:spTree>
    <p:extLst>
      <p:ext uri="{BB962C8B-B14F-4D97-AF65-F5344CB8AC3E}">
        <p14:creationId xmlns:p14="http://schemas.microsoft.com/office/powerpoint/2010/main" val="382846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16951-3C22-4E27-9C24-5B9F8AFD2E93}"/>
              </a:ext>
            </a:extLst>
          </p:cNvPr>
          <p:cNvSpPr>
            <a:spLocks noGrp="1"/>
          </p:cNvSpPr>
          <p:nvPr>
            <p:ph type="ctrTitle"/>
          </p:nvPr>
        </p:nvSpPr>
        <p:spPr>
          <a:xfrm>
            <a:off x="1524000" y="1122363"/>
            <a:ext cx="9144000" cy="3471152"/>
          </a:xfrm>
        </p:spPr>
        <p:txBody>
          <a:bodyPr/>
          <a:lstStyle/>
          <a:p>
            <a:r>
              <a:rPr lang="de-DE" b="1" dirty="0">
                <a:solidFill>
                  <a:schemeClr val="accent1">
                    <a:lumMod val="75000"/>
                  </a:schemeClr>
                </a:solidFill>
              </a:rPr>
              <a:t>Kuriositäten aus dem Lagezentrum</a:t>
            </a:r>
            <a:br>
              <a:rPr lang="de-DE" b="1" dirty="0">
                <a:solidFill>
                  <a:schemeClr val="accent1">
                    <a:lumMod val="75000"/>
                  </a:schemeClr>
                </a:solidFill>
              </a:rPr>
            </a:br>
            <a:br>
              <a:rPr lang="de-DE" b="1" dirty="0">
                <a:solidFill>
                  <a:schemeClr val="accent1">
                    <a:lumMod val="75000"/>
                  </a:schemeClr>
                </a:solidFill>
              </a:rPr>
            </a:br>
            <a:r>
              <a:rPr lang="de-DE" b="1" dirty="0">
                <a:solidFill>
                  <a:schemeClr val="accent1">
                    <a:lumMod val="75000"/>
                  </a:schemeClr>
                </a:solidFill>
              </a:rPr>
              <a:t>- </a:t>
            </a:r>
            <a:r>
              <a:rPr lang="de-DE" b="1" dirty="0" err="1">
                <a:solidFill>
                  <a:schemeClr val="accent1">
                    <a:lumMod val="75000"/>
                  </a:schemeClr>
                </a:solidFill>
              </a:rPr>
              <a:t>the</a:t>
            </a:r>
            <a:r>
              <a:rPr lang="de-DE" b="1" dirty="0">
                <a:solidFill>
                  <a:schemeClr val="accent1">
                    <a:lumMod val="75000"/>
                  </a:schemeClr>
                </a:solidFill>
              </a:rPr>
              <a:t> last and final </a:t>
            </a:r>
            <a:r>
              <a:rPr lang="de-DE" b="1" dirty="0" err="1">
                <a:solidFill>
                  <a:schemeClr val="accent1">
                    <a:lumMod val="75000"/>
                  </a:schemeClr>
                </a:solidFill>
              </a:rPr>
              <a:t>part</a:t>
            </a:r>
            <a:r>
              <a:rPr lang="de-DE" b="1" dirty="0">
                <a:solidFill>
                  <a:schemeClr val="accent1">
                    <a:lumMod val="75000"/>
                  </a:schemeClr>
                </a:solidFill>
              </a:rPr>
              <a:t> 5 -</a:t>
            </a:r>
          </a:p>
        </p:txBody>
      </p:sp>
    </p:spTree>
    <p:extLst>
      <p:ext uri="{BB962C8B-B14F-4D97-AF65-F5344CB8AC3E}">
        <p14:creationId xmlns:p14="http://schemas.microsoft.com/office/powerpoint/2010/main" val="4003165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9096D0-C365-4C74-A4B7-52C9D3C9A21B}"/>
              </a:ext>
            </a:extLst>
          </p:cNvPr>
          <p:cNvSpPr>
            <a:spLocks noGrp="1"/>
          </p:cNvSpPr>
          <p:nvPr>
            <p:ph type="title"/>
          </p:nvPr>
        </p:nvSpPr>
        <p:spPr/>
        <p:txBody>
          <a:bodyPr>
            <a:normAutofit/>
          </a:bodyPr>
          <a:lstStyle/>
          <a:p>
            <a:r>
              <a:rPr lang="de-DE" b="1" dirty="0">
                <a:solidFill>
                  <a:schemeClr val="accent1">
                    <a:lumMod val="75000"/>
                  </a:schemeClr>
                </a:solidFill>
              </a:rPr>
              <a:t>Aufgaben</a:t>
            </a:r>
          </a:p>
        </p:txBody>
      </p:sp>
      <p:sp>
        <p:nvSpPr>
          <p:cNvPr id="3" name="Inhaltsplatzhalter 2">
            <a:extLst>
              <a:ext uri="{FF2B5EF4-FFF2-40B4-BE49-F238E27FC236}">
                <a16:creationId xmlns:a16="http://schemas.microsoft.com/office/drawing/2014/main" id="{6ED8D6E1-D3AE-44F1-93DD-FEE2584BB70C}"/>
              </a:ext>
            </a:extLst>
          </p:cNvPr>
          <p:cNvSpPr>
            <a:spLocks noGrp="1"/>
          </p:cNvSpPr>
          <p:nvPr>
            <p:ph idx="1"/>
          </p:nvPr>
        </p:nvSpPr>
        <p:spPr/>
        <p:txBody>
          <a:bodyPr/>
          <a:lstStyle/>
          <a:p>
            <a:pPr marL="0" indent="0">
              <a:buNone/>
            </a:pPr>
            <a:r>
              <a:rPr lang="de-DE" dirty="0">
                <a:latin typeface="Comic Sans MS" panose="030F0702030302020204" pitchFamily="66" charset="0"/>
              </a:rPr>
              <a:t>Welches FG hat die meisten Aufgaben erhalten?</a:t>
            </a:r>
          </a:p>
          <a:p>
            <a:pPr marL="0" indent="0">
              <a:buNone/>
            </a:pPr>
            <a:endParaRPr lang="de-DE" dirty="0">
              <a:latin typeface="Comic Sans MS" panose="030F0702030302020204" pitchFamily="66" charset="0"/>
            </a:endParaRPr>
          </a:p>
        </p:txBody>
      </p:sp>
      <p:pic>
        <p:nvPicPr>
          <p:cNvPr id="5" name="Grafik 4">
            <a:extLst>
              <a:ext uri="{FF2B5EF4-FFF2-40B4-BE49-F238E27FC236}">
                <a16:creationId xmlns:a16="http://schemas.microsoft.com/office/drawing/2014/main" id="{8FA17DCE-2700-44A3-BFD9-050411030E55}"/>
              </a:ext>
            </a:extLst>
          </p:cNvPr>
          <p:cNvPicPr>
            <a:picLocks noChangeAspect="1"/>
          </p:cNvPicPr>
          <p:nvPr/>
        </p:nvPicPr>
        <p:blipFill rotWithShape="1">
          <a:blip r:embed="rId2">
            <a:extLst>
              <a:ext uri="{28A0092B-C50C-407E-A947-70E740481C1C}">
                <a14:useLocalDpi xmlns:a14="http://schemas.microsoft.com/office/drawing/2010/main" val="0"/>
              </a:ext>
            </a:extLst>
          </a:blip>
          <a:srcRect r="65643" b="19670"/>
          <a:stretch/>
        </p:blipFill>
        <p:spPr>
          <a:xfrm>
            <a:off x="1635164" y="2381923"/>
            <a:ext cx="7293684" cy="3584475"/>
          </a:xfrm>
          <a:prstGeom prst="rect">
            <a:avLst/>
          </a:prstGeom>
        </p:spPr>
      </p:pic>
    </p:spTree>
    <p:extLst>
      <p:ext uri="{BB962C8B-B14F-4D97-AF65-F5344CB8AC3E}">
        <p14:creationId xmlns:p14="http://schemas.microsoft.com/office/powerpoint/2010/main" val="147511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16951-3C22-4E27-9C24-5B9F8AFD2E93}"/>
              </a:ext>
            </a:extLst>
          </p:cNvPr>
          <p:cNvSpPr>
            <a:spLocks noGrp="1"/>
          </p:cNvSpPr>
          <p:nvPr>
            <p:ph type="ctrTitle"/>
          </p:nvPr>
        </p:nvSpPr>
        <p:spPr>
          <a:xfrm>
            <a:off x="1524000" y="1122363"/>
            <a:ext cx="9144000" cy="3471152"/>
          </a:xfrm>
        </p:spPr>
        <p:txBody>
          <a:bodyPr>
            <a:normAutofit/>
          </a:bodyPr>
          <a:lstStyle/>
          <a:p>
            <a:r>
              <a:rPr lang="de-DE" b="1" dirty="0" err="1">
                <a:solidFill>
                  <a:schemeClr val="accent1">
                    <a:lumMod val="75000"/>
                  </a:schemeClr>
                </a:solidFill>
              </a:rPr>
              <a:t>Topschichtler</a:t>
            </a:r>
            <a:br>
              <a:rPr lang="de-DE" dirty="0">
                <a:latin typeface="Comic Sans MS" panose="030F0702030302020204" pitchFamily="66" charset="0"/>
              </a:rPr>
            </a:br>
            <a:br>
              <a:rPr lang="de-DE" b="1" dirty="0">
                <a:solidFill>
                  <a:schemeClr val="accent1">
                    <a:lumMod val="75000"/>
                  </a:schemeClr>
                </a:solidFill>
              </a:rPr>
            </a:br>
            <a:endParaRPr lang="de-DE" b="1" dirty="0">
              <a:solidFill>
                <a:schemeClr val="accent1">
                  <a:lumMod val="75000"/>
                </a:schemeClr>
              </a:solidFill>
            </a:endParaRPr>
          </a:p>
        </p:txBody>
      </p:sp>
      <p:pic>
        <p:nvPicPr>
          <p:cNvPr id="3" name="Inhaltsplatzhalter 5">
            <a:extLst>
              <a:ext uri="{FF2B5EF4-FFF2-40B4-BE49-F238E27FC236}">
                <a16:creationId xmlns:a16="http://schemas.microsoft.com/office/drawing/2014/main" id="{7F3CA744-71E7-42A1-AD66-893220573A29}"/>
              </a:ext>
            </a:extLst>
          </p:cNvPr>
          <p:cNvPicPr>
            <a:picLocks noChangeAspect="1"/>
          </p:cNvPicPr>
          <p:nvPr/>
        </p:nvPicPr>
        <p:blipFill rotWithShape="1">
          <a:blip r:embed="rId2">
            <a:extLst>
              <a:ext uri="{28A0092B-C50C-407E-A947-70E740481C1C}">
                <a14:useLocalDpi xmlns:a14="http://schemas.microsoft.com/office/drawing/2010/main" val="0"/>
              </a:ext>
            </a:extLst>
          </a:blip>
          <a:srcRect b="13034"/>
          <a:stretch/>
        </p:blipFill>
        <p:spPr>
          <a:xfrm>
            <a:off x="298664" y="3429000"/>
            <a:ext cx="11594672" cy="2164976"/>
          </a:xfrm>
          <a:prstGeom prst="rect">
            <a:avLst/>
          </a:prstGeom>
        </p:spPr>
      </p:pic>
      <p:pic>
        <p:nvPicPr>
          <p:cNvPr id="4" name="Inhaltsplatzhalter 3">
            <a:extLst>
              <a:ext uri="{FF2B5EF4-FFF2-40B4-BE49-F238E27FC236}">
                <a16:creationId xmlns:a16="http://schemas.microsoft.com/office/drawing/2014/main" id="{EBC87D75-C21E-4037-8135-6DBA4F05F611}"/>
              </a:ext>
            </a:extLst>
          </p:cNvPr>
          <p:cNvPicPr>
            <a:picLocks noChangeAspect="1"/>
          </p:cNvPicPr>
          <p:nvPr/>
        </p:nvPicPr>
        <p:blipFill>
          <a:blip r:embed="rId3"/>
          <a:stretch>
            <a:fillRect/>
          </a:stretch>
        </p:blipFill>
        <p:spPr>
          <a:xfrm>
            <a:off x="4151214" y="3204816"/>
            <a:ext cx="3889571" cy="27773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15391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A4FCF-D099-47B7-8616-246C551E83C5}"/>
              </a:ext>
            </a:extLst>
          </p:cNvPr>
          <p:cNvSpPr>
            <a:spLocks noGrp="1"/>
          </p:cNvSpPr>
          <p:nvPr>
            <p:ph type="title"/>
          </p:nvPr>
        </p:nvSpPr>
        <p:spPr/>
        <p:txBody>
          <a:bodyPr/>
          <a:lstStyle/>
          <a:p>
            <a:r>
              <a:rPr lang="de-DE" b="1" dirty="0">
                <a:solidFill>
                  <a:srgbClr val="0070C0"/>
                </a:solidFill>
              </a:rPr>
              <a:t>Schichtleitung</a:t>
            </a:r>
          </a:p>
        </p:txBody>
      </p:sp>
      <p:pic>
        <p:nvPicPr>
          <p:cNvPr id="4" name="Inhaltsplatzhalter 3">
            <a:extLst>
              <a:ext uri="{FF2B5EF4-FFF2-40B4-BE49-F238E27FC236}">
                <a16:creationId xmlns:a16="http://schemas.microsoft.com/office/drawing/2014/main" id="{55C26E30-E45B-4CDA-B0D1-B6A87BCBE721}"/>
              </a:ext>
            </a:extLst>
          </p:cNvPr>
          <p:cNvPicPr>
            <a:picLocks noGrp="1" noChangeAspect="1"/>
          </p:cNvPicPr>
          <p:nvPr>
            <p:ph idx="1"/>
          </p:nvPr>
        </p:nvPicPr>
        <p:blipFill>
          <a:blip r:embed="rId3"/>
          <a:stretch>
            <a:fillRect/>
          </a:stretch>
        </p:blipFill>
        <p:spPr>
          <a:xfrm>
            <a:off x="3049111" y="2026961"/>
            <a:ext cx="6093777" cy="4351338"/>
          </a:xfrm>
          <a:prstGeom prst="rect">
            <a:avLst/>
          </a:prstGeom>
        </p:spPr>
      </p:pic>
      <p:pic>
        <p:nvPicPr>
          <p:cNvPr id="5" name="Grafik 4">
            <a:extLst>
              <a:ext uri="{FF2B5EF4-FFF2-40B4-BE49-F238E27FC236}">
                <a16:creationId xmlns:a16="http://schemas.microsoft.com/office/drawing/2014/main" id="{42DF984E-4800-4834-8DAA-CF7A2DE596C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46252" y="442085"/>
            <a:ext cx="930423" cy="1171642"/>
          </a:xfrm>
          <a:prstGeom prst="rect">
            <a:avLst/>
          </a:prstGeom>
        </p:spPr>
      </p:pic>
      <p:sp>
        <p:nvSpPr>
          <p:cNvPr id="3" name="Textfeld 2">
            <a:extLst>
              <a:ext uri="{FF2B5EF4-FFF2-40B4-BE49-F238E27FC236}">
                <a16:creationId xmlns:a16="http://schemas.microsoft.com/office/drawing/2014/main" id="{B22D1893-A6BB-496B-9CA9-58C35D1D8CC8}"/>
              </a:ext>
            </a:extLst>
          </p:cNvPr>
          <p:cNvSpPr txBox="1"/>
          <p:nvPr/>
        </p:nvSpPr>
        <p:spPr>
          <a:xfrm>
            <a:off x="5016825" y="1690687"/>
            <a:ext cx="2158348" cy="923330"/>
          </a:xfrm>
          <a:prstGeom prst="rect">
            <a:avLst/>
          </a:prstGeom>
          <a:noFill/>
        </p:spPr>
        <p:txBody>
          <a:bodyPr wrap="none" rtlCol="0">
            <a:spAutoFit/>
          </a:bodyPr>
          <a:lstStyle/>
          <a:p>
            <a:pPr algn="ctr"/>
            <a:r>
              <a:rPr lang="de-DE" dirty="0"/>
              <a:t>Platz 1</a:t>
            </a:r>
          </a:p>
          <a:p>
            <a:pPr algn="ctr"/>
            <a:r>
              <a:rPr lang="de-DE" dirty="0"/>
              <a:t>Petra von Berenberg </a:t>
            </a:r>
          </a:p>
          <a:p>
            <a:pPr algn="ctr"/>
            <a:r>
              <a:rPr lang="de-DE" dirty="0"/>
              <a:t>(167 Schichten)</a:t>
            </a:r>
          </a:p>
        </p:txBody>
      </p:sp>
      <p:sp>
        <p:nvSpPr>
          <p:cNvPr id="6" name="Textfeld 5">
            <a:extLst>
              <a:ext uri="{FF2B5EF4-FFF2-40B4-BE49-F238E27FC236}">
                <a16:creationId xmlns:a16="http://schemas.microsoft.com/office/drawing/2014/main" id="{0092C9A5-63AD-48F7-9DF2-2E07A15A6D88}"/>
              </a:ext>
            </a:extLst>
          </p:cNvPr>
          <p:cNvSpPr txBox="1"/>
          <p:nvPr/>
        </p:nvSpPr>
        <p:spPr>
          <a:xfrm>
            <a:off x="2230521" y="3359086"/>
            <a:ext cx="1637179" cy="923330"/>
          </a:xfrm>
          <a:prstGeom prst="rect">
            <a:avLst/>
          </a:prstGeom>
          <a:noFill/>
        </p:spPr>
        <p:txBody>
          <a:bodyPr wrap="none" rtlCol="0">
            <a:spAutoFit/>
          </a:bodyPr>
          <a:lstStyle/>
          <a:p>
            <a:pPr algn="ctr"/>
            <a:r>
              <a:rPr lang="de-DE" dirty="0"/>
              <a:t>Platz 2</a:t>
            </a:r>
          </a:p>
          <a:p>
            <a:pPr algn="ctr"/>
            <a:r>
              <a:rPr lang="de-DE" dirty="0"/>
              <a:t>Klaus Stark</a:t>
            </a:r>
          </a:p>
          <a:p>
            <a:pPr algn="ctr"/>
            <a:r>
              <a:rPr lang="de-DE" dirty="0"/>
              <a:t>(127 Schichten)</a:t>
            </a:r>
          </a:p>
        </p:txBody>
      </p:sp>
      <p:sp>
        <p:nvSpPr>
          <p:cNvPr id="7" name="Textfeld 6">
            <a:extLst>
              <a:ext uri="{FF2B5EF4-FFF2-40B4-BE49-F238E27FC236}">
                <a16:creationId xmlns:a16="http://schemas.microsoft.com/office/drawing/2014/main" id="{B1FDF082-E0CA-42E5-881A-E3BE6D780466}"/>
              </a:ext>
            </a:extLst>
          </p:cNvPr>
          <p:cNvSpPr txBox="1"/>
          <p:nvPr/>
        </p:nvSpPr>
        <p:spPr>
          <a:xfrm>
            <a:off x="7838892" y="3359086"/>
            <a:ext cx="3416896" cy="923330"/>
          </a:xfrm>
          <a:prstGeom prst="rect">
            <a:avLst/>
          </a:prstGeom>
          <a:noFill/>
        </p:spPr>
        <p:txBody>
          <a:bodyPr wrap="none" rtlCol="0">
            <a:spAutoFit/>
          </a:bodyPr>
          <a:lstStyle/>
          <a:p>
            <a:pPr algn="ctr"/>
            <a:r>
              <a:rPr lang="de-DE" dirty="0"/>
              <a:t>Platz 3</a:t>
            </a:r>
          </a:p>
          <a:p>
            <a:pPr algn="ctr"/>
            <a:r>
              <a:rPr lang="de-DE" dirty="0"/>
              <a:t>Barbara Gunsenheimer-Bartmeyer</a:t>
            </a:r>
          </a:p>
          <a:p>
            <a:pPr algn="ctr"/>
            <a:r>
              <a:rPr lang="de-DE" dirty="0"/>
              <a:t>(125 Schichten)</a:t>
            </a:r>
          </a:p>
        </p:txBody>
      </p:sp>
    </p:spTree>
    <p:extLst>
      <p:ext uri="{BB962C8B-B14F-4D97-AF65-F5344CB8AC3E}">
        <p14:creationId xmlns:p14="http://schemas.microsoft.com/office/powerpoint/2010/main" val="25046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lstStyle/>
          <a:p>
            <a:r>
              <a:rPr lang="de-DE" b="1" dirty="0">
                <a:solidFill>
                  <a:srgbClr val="0070C0"/>
                </a:solidFill>
              </a:rPr>
              <a:t>Sichtung</a:t>
            </a:r>
          </a:p>
        </p:txBody>
      </p:sp>
      <p:pic>
        <p:nvPicPr>
          <p:cNvPr id="5" name="Inhaltsplatzhalter 3">
            <a:extLst>
              <a:ext uri="{FF2B5EF4-FFF2-40B4-BE49-F238E27FC236}">
                <a16:creationId xmlns:a16="http://schemas.microsoft.com/office/drawing/2014/main" id="{16FDE8D7-FDBE-490A-818A-D0789F18774D}"/>
              </a:ext>
            </a:extLst>
          </p:cNvPr>
          <p:cNvPicPr>
            <a:picLocks noGrp="1" noChangeAspect="1"/>
          </p:cNvPicPr>
          <p:nvPr>
            <p:ph idx="1"/>
          </p:nvPr>
        </p:nvPicPr>
        <p:blipFill>
          <a:blip r:embed="rId3"/>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935872CD-207C-403E-BB02-CEFBC681E38D}"/>
              </a:ext>
            </a:extLst>
          </p:cNvPr>
          <p:cNvSpPr txBox="1"/>
          <p:nvPr/>
        </p:nvSpPr>
        <p:spPr>
          <a:xfrm>
            <a:off x="5277410" y="1690687"/>
            <a:ext cx="1637179" cy="923330"/>
          </a:xfrm>
          <a:prstGeom prst="rect">
            <a:avLst/>
          </a:prstGeom>
          <a:noFill/>
        </p:spPr>
        <p:txBody>
          <a:bodyPr wrap="none" rtlCol="0">
            <a:spAutoFit/>
          </a:bodyPr>
          <a:lstStyle/>
          <a:p>
            <a:pPr algn="ctr"/>
            <a:r>
              <a:rPr lang="de-DE" dirty="0"/>
              <a:t>Platz 1</a:t>
            </a:r>
          </a:p>
          <a:p>
            <a:pPr algn="ctr"/>
            <a:r>
              <a:rPr lang="de-DE" dirty="0"/>
              <a:t>Susi Schink </a:t>
            </a:r>
          </a:p>
          <a:p>
            <a:pPr algn="ctr"/>
            <a:r>
              <a:rPr lang="de-DE" dirty="0"/>
              <a:t>(248 Schichten)</a:t>
            </a:r>
          </a:p>
        </p:txBody>
      </p:sp>
      <p:sp>
        <p:nvSpPr>
          <p:cNvPr id="7" name="Textfeld 6">
            <a:extLst>
              <a:ext uri="{FF2B5EF4-FFF2-40B4-BE49-F238E27FC236}">
                <a16:creationId xmlns:a16="http://schemas.microsoft.com/office/drawing/2014/main" id="{FB0338CD-114C-442D-8DA4-1CC56A8328D7}"/>
              </a:ext>
            </a:extLst>
          </p:cNvPr>
          <p:cNvSpPr txBox="1"/>
          <p:nvPr/>
        </p:nvSpPr>
        <p:spPr>
          <a:xfrm>
            <a:off x="2026011" y="3359086"/>
            <a:ext cx="2046202" cy="923330"/>
          </a:xfrm>
          <a:prstGeom prst="rect">
            <a:avLst/>
          </a:prstGeom>
          <a:noFill/>
        </p:spPr>
        <p:txBody>
          <a:bodyPr wrap="none" rtlCol="0">
            <a:spAutoFit/>
          </a:bodyPr>
          <a:lstStyle/>
          <a:p>
            <a:pPr algn="ctr"/>
            <a:r>
              <a:rPr lang="de-DE" dirty="0"/>
              <a:t>Platz 2</a:t>
            </a:r>
          </a:p>
          <a:p>
            <a:pPr algn="ctr"/>
            <a:r>
              <a:rPr lang="de-DE" dirty="0"/>
              <a:t>Alexandra Hofmann</a:t>
            </a:r>
          </a:p>
          <a:p>
            <a:pPr algn="ctr"/>
            <a:r>
              <a:rPr lang="de-DE" dirty="0"/>
              <a:t>(198 Schichten)</a:t>
            </a:r>
          </a:p>
        </p:txBody>
      </p:sp>
      <p:sp>
        <p:nvSpPr>
          <p:cNvPr id="8" name="Textfeld 7">
            <a:extLst>
              <a:ext uri="{FF2B5EF4-FFF2-40B4-BE49-F238E27FC236}">
                <a16:creationId xmlns:a16="http://schemas.microsoft.com/office/drawing/2014/main" id="{8F8CACA0-2E92-45DD-B35E-B4B95078D53B}"/>
              </a:ext>
            </a:extLst>
          </p:cNvPr>
          <p:cNvSpPr txBox="1"/>
          <p:nvPr/>
        </p:nvSpPr>
        <p:spPr>
          <a:xfrm>
            <a:off x="8324302" y="3359086"/>
            <a:ext cx="1637179" cy="923330"/>
          </a:xfrm>
          <a:prstGeom prst="rect">
            <a:avLst/>
          </a:prstGeom>
          <a:noFill/>
        </p:spPr>
        <p:txBody>
          <a:bodyPr wrap="none" rtlCol="0">
            <a:spAutoFit/>
          </a:bodyPr>
          <a:lstStyle/>
          <a:p>
            <a:pPr algn="ctr"/>
            <a:r>
              <a:rPr lang="de-DE" dirty="0"/>
              <a:t>Platz 3</a:t>
            </a:r>
          </a:p>
          <a:p>
            <a:pPr algn="ctr"/>
            <a:r>
              <a:rPr lang="de-DE" dirty="0"/>
              <a:t>Inge Mücke</a:t>
            </a:r>
          </a:p>
          <a:p>
            <a:pPr algn="ctr"/>
            <a:r>
              <a:rPr lang="de-DE" dirty="0"/>
              <a:t>(178 Schichten)</a:t>
            </a:r>
          </a:p>
        </p:txBody>
      </p:sp>
      <p:pic>
        <p:nvPicPr>
          <p:cNvPr id="9" name="Picture 4" descr="Bildergebnis für Fernglas clipart">
            <a:extLst>
              <a:ext uri="{FF2B5EF4-FFF2-40B4-BE49-F238E27FC236}">
                <a16:creationId xmlns:a16="http://schemas.microsoft.com/office/drawing/2014/main" id="{DCC3D7A3-639F-44B9-BBD5-49AC4CD21C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111" y="731921"/>
            <a:ext cx="765224" cy="628977"/>
          </a:xfrm>
          <a:prstGeom prst="rect">
            <a:avLst/>
          </a:prstGeom>
          <a:noFill/>
          <a:extLst/>
        </p:spPr>
      </p:pic>
    </p:spTree>
    <p:extLst>
      <p:ext uri="{BB962C8B-B14F-4D97-AF65-F5344CB8AC3E}">
        <p14:creationId xmlns:p14="http://schemas.microsoft.com/office/powerpoint/2010/main" val="323820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lstStyle/>
          <a:p>
            <a:r>
              <a:rPr lang="de-DE" b="1" dirty="0">
                <a:solidFill>
                  <a:srgbClr val="0070C0"/>
                </a:solidFill>
              </a:rPr>
              <a:t>Aufgaben</a:t>
            </a:r>
          </a:p>
        </p:txBody>
      </p:sp>
      <p:pic>
        <p:nvPicPr>
          <p:cNvPr id="5" name="Inhaltsplatzhalter 3">
            <a:extLst>
              <a:ext uri="{FF2B5EF4-FFF2-40B4-BE49-F238E27FC236}">
                <a16:creationId xmlns:a16="http://schemas.microsoft.com/office/drawing/2014/main" id="{DBE7DA20-53FF-4AC3-BBB2-DF0661086F4D}"/>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C8CAAB23-6492-47D4-A0F5-ECCF1D05703C}"/>
              </a:ext>
            </a:extLst>
          </p:cNvPr>
          <p:cNvSpPr txBox="1"/>
          <p:nvPr/>
        </p:nvSpPr>
        <p:spPr>
          <a:xfrm>
            <a:off x="5063057" y="1690687"/>
            <a:ext cx="2065887" cy="923330"/>
          </a:xfrm>
          <a:prstGeom prst="rect">
            <a:avLst/>
          </a:prstGeom>
          <a:noFill/>
        </p:spPr>
        <p:txBody>
          <a:bodyPr wrap="none" rtlCol="0">
            <a:spAutoFit/>
          </a:bodyPr>
          <a:lstStyle/>
          <a:p>
            <a:pPr algn="ctr"/>
            <a:r>
              <a:rPr lang="de-DE" dirty="0"/>
              <a:t>Platz 1</a:t>
            </a:r>
          </a:p>
          <a:p>
            <a:pPr algn="ctr"/>
            <a:r>
              <a:rPr lang="de-DE" dirty="0"/>
              <a:t>Ann-Sophie Lehfeld </a:t>
            </a:r>
          </a:p>
          <a:p>
            <a:pPr algn="ctr"/>
            <a:r>
              <a:rPr lang="de-DE" dirty="0"/>
              <a:t>(428 Schichten)</a:t>
            </a:r>
          </a:p>
        </p:txBody>
      </p:sp>
      <p:sp>
        <p:nvSpPr>
          <p:cNvPr id="7" name="Textfeld 6">
            <a:extLst>
              <a:ext uri="{FF2B5EF4-FFF2-40B4-BE49-F238E27FC236}">
                <a16:creationId xmlns:a16="http://schemas.microsoft.com/office/drawing/2014/main" id="{E2A219AD-F2CE-4CAE-A6DF-FB326E7DB0DE}"/>
              </a:ext>
            </a:extLst>
          </p:cNvPr>
          <p:cNvSpPr txBox="1"/>
          <p:nvPr/>
        </p:nvSpPr>
        <p:spPr>
          <a:xfrm>
            <a:off x="2136810" y="3359086"/>
            <a:ext cx="1824602" cy="923330"/>
          </a:xfrm>
          <a:prstGeom prst="rect">
            <a:avLst/>
          </a:prstGeom>
          <a:noFill/>
        </p:spPr>
        <p:txBody>
          <a:bodyPr wrap="none" rtlCol="0">
            <a:spAutoFit/>
          </a:bodyPr>
          <a:lstStyle/>
          <a:p>
            <a:pPr algn="ctr"/>
            <a:r>
              <a:rPr lang="de-DE" dirty="0"/>
              <a:t>Platz 2</a:t>
            </a:r>
          </a:p>
          <a:p>
            <a:pPr algn="ctr"/>
            <a:r>
              <a:rPr lang="de-DE" dirty="0"/>
              <a:t>Alexandra Holzer </a:t>
            </a:r>
          </a:p>
          <a:p>
            <a:pPr algn="ctr"/>
            <a:r>
              <a:rPr lang="de-DE" dirty="0"/>
              <a:t>(139 Schichten)</a:t>
            </a:r>
          </a:p>
        </p:txBody>
      </p:sp>
      <p:sp>
        <p:nvSpPr>
          <p:cNvPr id="8" name="Textfeld 7">
            <a:extLst>
              <a:ext uri="{FF2B5EF4-FFF2-40B4-BE49-F238E27FC236}">
                <a16:creationId xmlns:a16="http://schemas.microsoft.com/office/drawing/2014/main" id="{4D8FBD07-3BA5-45DC-B63A-7C44E6996821}"/>
              </a:ext>
            </a:extLst>
          </p:cNvPr>
          <p:cNvSpPr txBox="1"/>
          <p:nvPr/>
        </p:nvSpPr>
        <p:spPr>
          <a:xfrm>
            <a:off x="8324302" y="3359086"/>
            <a:ext cx="1637179" cy="923330"/>
          </a:xfrm>
          <a:prstGeom prst="rect">
            <a:avLst/>
          </a:prstGeom>
          <a:noFill/>
        </p:spPr>
        <p:txBody>
          <a:bodyPr wrap="none" rtlCol="0">
            <a:spAutoFit/>
          </a:bodyPr>
          <a:lstStyle/>
          <a:p>
            <a:pPr algn="ctr"/>
            <a:r>
              <a:rPr lang="de-DE" dirty="0"/>
              <a:t>Platz 3</a:t>
            </a:r>
          </a:p>
          <a:p>
            <a:pPr algn="ctr"/>
            <a:r>
              <a:rPr lang="de-DE" dirty="0"/>
              <a:t>Jonathan Baum</a:t>
            </a:r>
          </a:p>
          <a:p>
            <a:pPr algn="ctr"/>
            <a:r>
              <a:rPr lang="de-DE" dirty="0"/>
              <a:t>(118 Schichten)</a:t>
            </a:r>
          </a:p>
        </p:txBody>
      </p:sp>
      <p:pic>
        <p:nvPicPr>
          <p:cNvPr id="4" name="Grafik 3">
            <a:extLst>
              <a:ext uri="{FF2B5EF4-FFF2-40B4-BE49-F238E27FC236}">
                <a16:creationId xmlns:a16="http://schemas.microsoft.com/office/drawing/2014/main" id="{6852A446-7D1C-45B1-A296-C6C912F235DA}"/>
              </a:ext>
            </a:extLst>
          </p:cNvPr>
          <p:cNvPicPr>
            <a:picLocks noChangeAspect="1"/>
          </p:cNvPicPr>
          <p:nvPr/>
        </p:nvPicPr>
        <p:blipFill>
          <a:blip r:embed="rId3"/>
          <a:stretch>
            <a:fillRect/>
          </a:stretch>
        </p:blipFill>
        <p:spPr>
          <a:xfrm>
            <a:off x="3566360" y="716207"/>
            <a:ext cx="790104" cy="573637"/>
          </a:xfrm>
          <a:prstGeom prst="rect">
            <a:avLst/>
          </a:prstGeom>
        </p:spPr>
      </p:pic>
    </p:spTree>
    <p:extLst>
      <p:ext uri="{BB962C8B-B14F-4D97-AF65-F5344CB8AC3E}">
        <p14:creationId xmlns:p14="http://schemas.microsoft.com/office/powerpoint/2010/main" val="19591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lstStyle/>
          <a:p>
            <a:r>
              <a:rPr lang="de-DE" b="1" dirty="0">
                <a:solidFill>
                  <a:srgbClr val="0070C0"/>
                </a:solidFill>
              </a:rPr>
              <a:t>Lagebericht</a:t>
            </a:r>
          </a:p>
        </p:txBody>
      </p:sp>
      <p:pic>
        <p:nvPicPr>
          <p:cNvPr id="5" name="Inhaltsplatzhalter 3">
            <a:extLst>
              <a:ext uri="{FF2B5EF4-FFF2-40B4-BE49-F238E27FC236}">
                <a16:creationId xmlns:a16="http://schemas.microsoft.com/office/drawing/2014/main" id="{E449B19C-AD68-4D05-A824-17E75E2CFA16}"/>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86FD83F0-F035-42C9-9FC5-9D3A47D01B09}"/>
              </a:ext>
            </a:extLst>
          </p:cNvPr>
          <p:cNvSpPr txBox="1"/>
          <p:nvPr/>
        </p:nvSpPr>
        <p:spPr>
          <a:xfrm>
            <a:off x="5277407" y="1690687"/>
            <a:ext cx="1637179" cy="923330"/>
          </a:xfrm>
          <a:prstGeom prst="rect">
            <a:avLst/>
          </a:prstGeom>
          <a:noFill/>
        </p:spPr>
        <p:txBody>
          <a:bodyPr wrap="none" rtlCol="0">
            <a:spAutoFit/>
          </a:bodyPr>
          <a:lstStyle/>
          <a:p>
            <a:pPr algn="ctr"/>
            <a:r>
              <a:rPr lang="de-DE" dirty="0"/>
              <a:t>Platz 1</a:t>
            </a:r>
          </a:p>
          <a:p>
            <a:pPr algn="ctr"/>
            <a:r>
              <a:rPr lang="de-DE" dirty="0"/>
              <a:t>Antonia Hilbig </a:t>
            </a:r>
          </a:p>
          <a:p>
            <a:pPr algn="ctr"/>
            <a:r>
              <a:rPr lang="de-DE" dirty="0"/>
              <a:t>(205 Schichten)</a:t>
            </a:r>
          </a:p>
        </p:txBody>
      </p:sp>
      <p:sp>
        <p:nvSpPr>
          <p:cNvPr id="7" name="Textfeld 6">
            <a:extLst>
              <a:ext uri="{FF2B5EF4-FFF2-40B4-BE49-F238E27FC236}">
                <a16:creationId xmlns:a16="http://schemas.microsoft.com/office/drawing/2014/main" id="{BBD7A961-92E5-4B32-8D61-57B3C20DDC28}"/>
              </a:ext>
            </a:extLst>
          </p:cNvPr>
          <p:cNvSpPr txBox="1"/>
          <p:nvPr/>
        </p:nvSpPr>
        <p:spPr>
          <a:xfrm>
            <a:off x="2228695" y="3359086"/>
            <a:ext cx="1640834" cy="923330"/>
          </a:xfrm>
          <a:prstGeom prst="rect">
            <a:avLst/>
          </a:prstGeom>
          <a:noFill/>
        </p:spPr>
        <p:txBody>
          <a:bodyPr wrap="none" rtlCol="0">
            <a:spAutoFit/>
          </a:bodyPr>
          <a:lstStyle/>
          <a:p>
            <a:pPr algn="ctr"/>
            <a:r>
              <a:rPr lang="de-DE" dirty="0"/>
              <a:t>Platz 2</a:t>
            </a:r>
          </a:p>
          <a:p>
            <a:pPr algn="ctr"/>
            <a:r>
              <a:rPr lang="de-DE" dirty="0"/>
              <a:t>Claudia Sievers </a:t>
            </a:r>
          </a:p>
          <a:p>
            <a:pPr algn="ctr"/>
            <a:r>
              <a:rPr lang="de-DE" dirty="0"/>
              <a:t>(110 Schichten)</a:t>
            </a:r>
          </a:p>
        </p:txBody>
      </p:sp>
      <p:sp>
        <p:nvSpPr>
          <p:cNvPr id="8" name="Textfeld 7">
            <a:extLst>
              <a:ext uri="{FF2B5EF4-FFF2-40B4-BE49-F238E27FC236}">
                <a16:creationId xmlns:a16="http://schemas.microsoft.com/office/drawing/2014/main" id="{FFEDC5C3-EEF3-462A-ADE2-0752624241C0}"/>
              </a:ext>
            </a:extLst>
          </p:cNvPr>
          <p:cNvSpPr txBox="1"/>
          <p:nvPr/>
        </p:nvSpPr>
        <p:spPr>
          <a:xfrm>
            <a:off x="8119794" y="3359086"/>
            <a:ext cx="2046201" cy="923330"/>
          </a:xfrm>
          <a:prstGeom prst="rect">
            <a:avLst/>
          </a:prstGeom>
          <a:noFill/>
        </p:spPr>
        <p:txBody>
          <a:bodyPr wrap="none" rtlCol="0">
            <a:spAutoFit/>
          </a:bodyPr>
          <a:lstStyle/>
          <a:p>
            <a:pPr algn="ctr"/>
            <a:r>
              <a:rPr lang="de-DE" dirty="0"/>
              <a:t>Platz 3</a:t>
            </a:r>
          </a:p>
          <a:p>
            <a:pPr algn="ctr"/>
            <a:r>
              <a:rPr lang="de-DE" dirty="0"/>
              <a:t>Alexandra Hofmann</a:t>
            </a:r>
          </a:p>
          <a:p>
            <a:pPr algn="ctr"/>
            <a:r>
              <a:rPr lang="de-DE" dirty="0"/>
              <a:t>(94 Schichten)</a:t>
            </a:r>
          </a:p>
        </p:txBody>
      </p:sp>
      <p:pic>
        <p:nvPicPr>
          <p:cNvPr id="4" name="Grafik 3">
            <a:extLst>
              <a:ext uri="{FF2B5EF4-FFF2-40B4-BE49-F238E27FC236}">
                <a16:creationId xmlns:a16="http://schemas.microsoft.com/office/drawing/2014/main" id="{00C6AF0A-0288-485B-9ED0-8259352B9B80}"/>
              </a:ext>
            </a:extLst>
          </p:cNvPr>
          <p:cNvPicPr>
            <a:picLocks noChangeAspect="1"/>
          </p:cNvPicPr>
          <p:nvPr/>
        </p:nvPicPr>
        <p:blipFill>
          <a:blip r:embed="rId3"/>
          <a:stretch>
            <a:fillRect/>
          </a:stretch>
        </p:blipFill>
        <p:spPr>
          <a:xfrm>
            <a:off x="3869529" y="582486"/>
            <a:ext cx="882239" cy="952817"/>
          </a:xfrm>
          <a:prstGeom prst="rect">
            <a:avLst/>
          </a:prstGeom>
        </p:spPr>
      </p:pic>
    </p:spTree>
    <p:extLst>
      <p:ext uri="{BB962C8B-B14F-4D97-AF65-F5344CB8AC3E}">
        <p14:creationId xmlns:p14="http://schemas.microsoft.com/office/powerpoint/2010/main" val="313701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lstStyle/>
          <a:p>
            <a:r>
              <a:rPr lang="de-DE" b="1" dirty="0">
                <a:solidFill>
                  <a:srgbClr val="0070C0"/>
                </a:solidFill>
              </a:rPr>
              <a:t>Fallzahlen morgens ans BMG</a:t>
            </a:r>
          </a:p>
        </p:txBody>
      </p:sp>
      <p:pic>
        <p:nvPicPr>
          <p:cNvPr id="5" name="Inhaltsplatzhalter 3">
            <a:extLst>
              <a:ext uri="{FF2B5EF4-FFF2-40B4-BE49-F238E27FC236}">
                <a16:creationId xmlns:a16="http://schemas.microsoft.com/office/drawing/2014/main" id="{E449B19C-AD68-4D05-A824-17E75E2CFA16}"/>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86FD83F0-F035-42C9-9FC5-9D3A47D01B09}"/>
              </a:ext>
            </a:extLst>
          </p:cNvPr>
          <p:cNvSpPr txBox="1"/>
          <p:nvPr/>
        </p:nvSpPr>
        <p:spPr>
          <a:xfrm>
            <a:off x="5275581" y="1690687"/>
            <a:ext cx="1640834" cy="923330"/>
          </a:xfrm>
          <a:prstGeom prst="rect">
            <a:avLst/>
          </a:prstGeom>
          <a:noFill/>
        </p:spPr>
        <p:txBody>
          <a:bodyPr wrap="none" rtlCol="0">
            <a:spAutoFit/>
          </a:bodyPr>
          <a:lstStyle/>
          <a:p>
            <a:pPr algn="ctr"/>
            <a:r>
              <a:rPr lang="de-DE" dirty="0"/>
              <a:t>Platz 1</a:t>
            </a:r>
          </a:p>
          <a:p>
            <a:pPr algn="ctr"/>
            <a:r>
              <a:rPr lang="de-DE" dirty="0"/>
              <a:t>Claudia Sievers </a:t>
            </a:r>
          </a:p>
          <a:p>
            <a:pPr algn="ctr"/>
            <a:r>
              <a:rPr lang="de-DE" dirty="0"/>
              <a:t>(115 Schichten)</a:t>
            </a:r>
          </a:p>
        </p:txBody>
      </p:sp>
      <p:sp>
        <p:nvSpPr>
          <p:cNvPr id="7" name="Textfeld 6">
            <a:extLst>
              <a:ext uri="{FF2B5EF4-FFF2-40B4-BE49-F238E27FC236}">
                <a16:creationId xmlns:a16="http://schemas.microsoft.com/office/drawing/2014/main" id="{BBD7A961-92E5-4B32-8D61-57B3C20DDC28}"/>
              </a:ext>
            </a:extLst>
          </p:cNvPr>
          <p:cNvSpPr txBox="1"/>
          <p:nvPr/>
        </p:nvSpPr>
        <p:spPr>
          <a:xfrm>
            <a:off x="2209748" y="3359086"/>
            <a:ext cx="1678729" cy="923330"/>
          </a:xfrm>
          <a:prstGeom prst="rect">
            <a:avLst/>
          </a:prstGeom>
          <a:noFill/>
        </p:spPr>
        <p:txBody>
          <a:bodyPr wrap="none" rtlCol="0">
            <a:spAutoFit/>
          </a:bodyPr>
          <a:lstStyle/>
          <a:p>
            <a:pPr algn="ctr"/>
            <a:r>
              <a:rPr lang="de-DE" dirty="0"/>
              <a:t>Platz 2</a:t>
            </a:r>
          </a:p>
          <a:p>
            <a:pPr algn="ctr"/>
            <a:r>
              <a:rPr lang="de-DE" dirty="0"/>
              <a:t>Kristin Tolksdorf</a:t>
            </a:r>
          </a:p>
          <a:p>
            <a:pPr algn="ctr"/>
            <a:r>
              <a:rPr lang="de-DE" dirty="0"/>
              <a:t>(105 Schichten)</a:t>
            </a:r>
          </a:p>
        </p:txBody>
      </p:sp>
      <p:sp>
        <p:nvSpPr>
          <p:cNvPr id="8" name="Textfeld 7">
            <a:extLst>
              <a:ext uri="{FF2B5EF4-FFF2-40B4-BE49-F238E27FC236}">
                <a16:creationId xmlns:a16="http://schemas.microsoft.com/office/drawing/2014/main" id="{FFEDC5C3-EEF3-462A-ADE2-0752624241C0}"/>
              </a:ext>
            </a:extLst>
          </p:cNvPr>
          <p:cNvSpPr txBox="1"/>
          <p:nvPr/>
        </p:nvSpPr>
        <p:spPr>
          <a:xfrm>
            <a:off x="8324307" y="3359086"/>
            <a:ext cx="1637179" cy="923330"/>
          </a:xfrm>
          <a:prstGeom prst="rect">
            <a:avLst/>
          </a:prstGeom>
          <a:noFill/>
        </p:spPr>
        <p:txBody>
          <a:bodyPr wrap="none" rtlCol="0">
            <a:spAutoFit/>
          </a:bodyPr>
          <a:lstStyle/>
          <a:p>
            <a:pPr algn="ctr"/>
            <a:r>
              <a:rPr lang="de-DE" dirty="0"/>
              <a:t>Platz 3</a:t>
            </a:r>
          </a:p>
          <a:p>
            <a:pPr algn="ctr"/>
            <a:r>
              <a:rPr lang="de-DE" dirty="0"/>
              <a:t>Kerstin Prahm</a:t>
            </a:r>
          </a:p>
          <a:p>
            <a:pPr algn="ctr"/>
            <a:r>
              <a:rPr lang="de-DE" dirty="0"/>
              <a:t>(103 Schichten)</a:t>
            </a:r>
          </a:p>
        </p:txBody>
      </p:sp>
      <p:pic>
        <p:nvPicPr>
          <p:cNvPr id="1026" name="Picture 2" descr="Blauer Wecker Mit Sechs Uhr In Flachem Stil Illustration Wecksymbol Vector  6uhrsymbol Stock Vektor Art und mehr Bilder von Alarm - iStock">
            <a:extLst>
              <a:ext uri="{FF2B5EF4-FFF2-40B4-BE49-F238E27FC236}">
                <a16:creationId xmlns:a16="http://schemas.microsoft.com/office/drawing/2014/main" id="{3310BCE9-0275-4F31-AB4A-BE9D4E3BD7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80"/>
          <a:stretch/>
        </p:blipFill>
        <p:spPr bwMode="auto">
          <a:xfrm>
            <a:off x="7455667" y="461947"/>
            <a:ext cx="1071562" cy="99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0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normAutofit/>
          </a:bodyPr>
          <a:lstStyle/>
          <a:p>
            <a:r>
              <a:rPr lang="de-DE" b="1" dirty="0">
                <a:solidFill>
                  <a:srgbClr val="0070C0"/>
                </a:solidFill>
              </a:rPr>
              <a:t>Lageprotokoll</a:t>
            </a:r>
          </a:p>
        </p:txBody>
      </p:sp>
      <p:pic>
        <p:nvPicPr>
          <p:cNvPr id="5" name="Inhaltsplatzhalter 3">
            <a:extLst>
              <a:ext uri="{FF2B5EF4-FFF2-40B4-BE49-F238E27FC236}">
                <a16:creationId xmlns:a16="http://schemas.microsoft.com/office/drawing/2014/main" id="{C14311DE-C619-4BC1-9BA8-3F276F954590}"/>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9DE8B981-8B55-483E-BAD8-871FFACD715C}"/>
              </a:ext>
            </a:extLst>
          </p:cNvPr>
          <p:cNvSpPr txBox="1"/>
          <p:nvPr/>
        </p:nvSpPr>
        <p:spPr>
          <a:xfrm>
            <a:off x="5228359" y="1690687"/>
            <a:ext cx="1735282" cy="923330"/>
          </a:xfrm>
          <a:prstGeom prst="rect">
            <a:avLst/>
          </a:prstGeom>
          <a:noFill/>
        </p:spPr>
        <p:txBody>
          <a:bodyPr wrap="none" rtlCol="0">
            <a:spAutoFit/>
          </a:bodyPr>
          <a:lstStyle/>
          <a:p>
            <a:pPr algn="ctr"/>
            <a:r>
              <a:rPr lang="de-DE" dirty="0"/>
              <a:t>Platz 1</a:t>
            </a:r>
          </a:p>
          <a:p>
            <a:pPr algn="ctr"/>
            <a:r>
              <a:rPr lang="de-DE" dirty="0"/>
              <a:t>Stefanie Herfort </a:t>
            </a:r>
          </a:p>
          <a:p>
            <a:pPr algn="ctr"/>
            <a:r>
              <a:rPr lang="de-DE" dirty="0"/>
              <a:t>(52 Schichten)</a:t>
            </a:r>
          </a:p>
        </p:txBody>
      </p:sp>
      <p:sp>
        <p:nvSpPr>
          <p:cNvPr id="7" name="Textfeld 6">
            <a:extLst>
              <a:ext uri="{FF2B5EF4-FFF2-40B4-BE49-F238E27FC236}">
                <a16:creationId xmlns:a16="http://schemas.microsoft.com/office/drawing/2014/main" id="{E265B5AD-81FA-4CBF-B235-C0BDBEF5AC0A}"/>
              </a:ext>
            </a:extLst>
          </p:cNvPr>
          <p:cNvSpPr txBox="1"/>
          <p:nvPr/>
        </p:nvSpPr>
        <p:spPr>
          <a:xfrm>
            <a:off x="2042618" y="3359086"/>
            <a:ext cx="2012987" cy="923330"/>
          </a:xfrm>
          <a:prstGeom prst="rect">
            <a:avLst/>
          </a:prstGeom>
          <a:noFill/>
        </p:spPr>
        <p:txBody>
          <a:bodyPr wrap="none" rtlCol="0">
            <a:spAutoFit/>
          </a:bodyPr>
          <a:lstStyle/>
          <a:p>
            <a:pPr algn="ctr"/>
            <a:r>
              <a:rPr lang="de-DE" dirty="0"/>
              <a:t>Platz 2</a:t>
            </a:r>
          </a:p>
          <a:p>
            <a:pPr algn="ctr"/>
            <a:r>
              <a:rPr lang="de-DE" dirty="0"/>
              <a:t>Ann-Sophie Lehfeld</a:t>
            </a:r>
          </a:p>
          <a:p>
            <a:pPr algn="ctr"/>
            <a:r>
              <a:rPr lang="de-DE" dirty="0"/>
              <a:t>(51 Schichten)</a:t>
            </a:r>
          </a:p>
        </p:txBody>
      </p:sp>
      <p:sp>
        <p:nvSpPr>
          <p:cNvPr id="8" name="Textfeld 7">
            <a:extLst>
              <a:ext uri="{FF2B5EF4-FFF2-40B4-BE49-F238E27FC236}">
                <a16:creationId xmlns:a16="http://schemas.microsoft.com/office/drawing/2014/main" id="{2A9D6202-CFFF-4199-98FA-88251458A767}"/>
              </a:ext>
            </a:extLst>
          </p:cNvPr>
          <p:cNvSpPr txBox="1"/>
          <p:nvPr/>
        </p:nvSpPr>
        <p:spPr>
          <a:xfrm>
            <a:off x="8090747" y="3359086"/>
            <a:ext cx="2104294" cy="923330"/>
          </a:xfrm>
          <a:prstGeom prst="rect">
            <a:avLst/>
          </a:prstGeom>
          <a:noFill/>
        </p:spPr>
        <p:txBody>
          <a:bodyPr wrap="none" rtlCol="0">
            <a:spAutoFit/>
          </a:bodyPr>
          <a:lstStyle/>
          <a:p>
            <a:pPr algn="ctr"/>
            <a:r>
              <a:rPr lang="de-DE" dirty="0"/>
              <a:t>Platz 3</a:t>
            </a:r>
          </a:p>
          <a:p>
            <a:pPr algn="ctr"/>
            <a:r>
              <a:rPr lang="de-DE" dirty="0"/>
              <a:t>Hans-Werner Mages</a:t>
            </a:r>
          </a:p>
          <a:p>
            <a:pPr algn="ctr"/>
            <a:r>
              <a:rPr lang="de-DE" dirty="0"/>
              <a:t>(33 Schichten)</a:t>
            </a:r>
          </a:p>
        </p:txBody>
      </p:sp>
      <p:pic>
        <p:nvPicPr>
          <p:cNvPr id="10" name="Picture 18" descr="Bildergebnis für pen and paper clipart">
            <a:extLst>
              <a:ext uri="{FF2B5EF4-FFF2-40B4-BE49-F238E27FC236}">
                <a16:creationId xmlns:a16="http://schemas.microsoft.com/office/drawing/2014/main" id="{FB713018-ECDF-4D93-94F6-D5AB3A894A9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5605" y="681037"/>
            <a:ext cx="877267" cy="632260"/>
          </a:xfrm>
          <a:prstGeom prst="rect">
            <a:avLst/>
          </a:prstGeom>
          <a:noFill/>
          <a:extLst/>
        </p:spPr>
      </p:pic>
    </p:spTree>
    <p:extLst>
      <p:ext uri="{BB962C8B-B14F-4D97-AF65-F5344CB8AC3E}">
        <p14:creationId xmlns:p14="http://schemas.microsoft.com/office/powerpoint/2010/main" val="156010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normAutofit/>
          </a:bodyPr>
          <a:lstStyle/>
          <a:p>
            <a:r>
              <a:rPr lang="de-DE" b="1" dirty="0">
                <a:solidFill>
                  <a:srgbClr val="0070C0"/>
                </a:solidFill>
              </a:rPr>
              <a:t>Presse Liaison</a:t>
            </a:r>
          </a:p>
        </p:txBody>
      </p:sp>
      <p:pic>
        <p:nvPicPr>
          <p:cNvPr id="5" name="Inhaltsplatzhalter 3">
            <a:extLst>
              <a:ext uri="{FF2B5EF4-FFF2-40B4-BE49-F238E27FC236}">
                <a16:creationId xmlns:a16="http://schemas.microsoft.com/office/drawing/2014/main" id="{C14311DE-C619-4BC1-9BA8-3F276F954590}"/>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9DE8B981-8B55-483E-BAD8-871FFACD715C}"/>
              </a:ext>
            </a:extLst>
          </p:cNvPr>
          <p:cNvSpPr txBox="1"/>
          <p:nvPr/>
        </p:nvSpPr>
        <p:spPr>
          <a:xfrm>
            <a:off x="5277408" y="1690687"/>
            <a:ext cx="1637179" cy="923330"/>
          </a:xfrm>
          <a:prstGeom prst="rect">
            <a:avLst/>
          </a:prstGeom>
          <a:noFill/>
        </p:spPr>
        <p:txBody>
          <a:bodyPr wrap="none" rtlCol="0">
            <a:spAutoFit/>
          </a:bodyPr>
          <a:lstStyle/>
          <a:p>
            <a:pPr algn="ctr"/>
            <a:r>
              <a:rPr lang="de-DE" dirty="0"/>
              <a:t>Platz 1</a:t>
            </a:r>
          </a:p>
          <a:p>
            <a:pPr algn="ctr"/>
            <a:r>
              <a:rPr lang="de-DE" dirty="0"/>
              <a:t>Maren Imhoff </a:t>
            </a:r>
          </a:p>
          <a:p>
            <a:pPr algn="ctr"/>
            <a:r>
              <a:rPr lang="de-DE" dirty="0"/>
              <a:t>(181 Schichten)</a:t>
            </a:r>
          </a:p>
        </p:txBody>
      </p:sp>
      <p:sp>
        <p:nvSpPr>
          <p:cNvPr id="7" name="Textfeld 6">
            <a:extLst>
              <a:ext uri="{FF2B5EF4-FFF2-40B4-BE49-F238E27FC236}">
                <a16:creationId xmlns:a16="http://schemas.microsoft.com/office/drawing/2014/main" id="{E265B5AD-81FA-4CBF-B235-C0BDBEF5AC0A}"/>
              </a:ext>
            </a:extLst>
          </p:cNvPr>
          <p:cNvSpPr txBox="1"/>
          <p:nvPr/>
        </p:nvSpPr>
        <p:spPr>
          <a:xfrm>
            <a:off x="1996391" y="3359086"/>
            <a:ext cx="2105448" cy="923330"/>
          </a:xfrm>
          <a:prstGeom prst="rect">
            <a:avLst/>
          </a:prstGeom>
          <a:noFill/>
        </p:spPr>
        <p:txBody>
          <a:bodyPr wrap="none" rtlCol="0">
            <a:spAutoFit/>
          </a:bodyPr>
          <a:lstStyle/>
          <a:p>
            <a:pPr algn="ctr"/>
            <a:r>
              <a:rPr lang="de-DE" dirty="0"/>
              <a:t>Platz 2</a:t>
            </a:r>
          </a:p>
          <a:p>
            <a:pPr algn="ctr"/>
            <a:r>
              <a:rPr lang="de-DE" dirty="0"/>
              <a:t>Petra von Berenberg</a:t>
            </a:r>
          </a:p>
          <a:p>
            <a:pPr algn="ctr"/>
            <a:r>
              <a:rPr lang="de-DE" dirty="0"/>
              <a:t>(137 Schichten)</a:t>
            </a:r>
          </a:p>
        </p:txBody>
      </p:sp>
      <p:sp>
        <p:nvSpPr>
          <p:cNvPr id="8" name="Textfeld 7">
            <a:extLst>
              <a:ext uri="{FF2B5EF4-FFF2-40B4-BE49-F238E27FC236}">
                <a16:creationId xmlns:a16="http://schemas.microsoft.com/office/drawing/2014/main" id="{2A9D6202-CFFF-4199-98FA-88251458A767}"/>
              </a:ext>
            </a:extLst>
          </p:cNvPr>
          <p:cNvSpPr txBox="1"/>
          <p:nvPr/>
        </p:nvSpPr>
        <p:spPr>
          <a:xfrm>
            <a:off x="8382813" y="3359086"/>
            <a:ext cx="1520160" cy="923330"/>
          </a:xfrm>
          <a:prstGeom prst="rect">
            <a:avLst/>
          </a:prstGeom>
          <a:noFill/>
        </p:spPr>
        <p:txBody>
          <a:bodyPr wrap="none" rtlCol="0">
            <a:spAutoFit/>
          </a:bodyPr>
          <a:lstStyle/>
          <a:p>
            <a:pPr algn="ctr"/>
            <a:r>
              <a:rPr lang="de-DE" dirty="0"/>
              <a:t>Platz 3</a:t>
            </a:r>
          </a:p>
          <a:p>
            <a:pPr algn="ctr"/>
            <a:r>
              <a:rPr lang="de-DE" dirty="0"/>
              <a:t>Frank Seeber</a:t>
            </a:r>
          </a:p>
          <a:p>
            <a:pPr algn="ctr"/>
            <a:r>
              <a:rPr lang="de-DE" dirty="0"/>
              <a:t>(47 Schichten)</a:t>
            </a:r>
          </a:p>
        </p:txBody>
      </p:sp>
      <p:pic>
        <p:nvPicPr>
          <p:cNvPr id="3" name="Grafik 2">
            <a:extLst>
              <a:ext uri="{FF2B5EF4-FFF2-40B4-BE49-F238E27FC236}">
                <a16:creationId xmlns:a16="http://schemas.microsoft.com/office/drawing/2014/main" id="{C53CCBE7-F31E-48C7-A1A2-42FB83B6C0EF}"/>
              </a:ext>
            </a:extLst>
          </p:cNvPr>
          <p:cNvPicPr>
            <a:picLocks noChangeAspect="1"/>
          </p:cNvPicPr>
          <p:nvPr/>
        </p:nvPicPr>
        <p:blipFill>
          <a:blip r:embed="rId3"/>
          <a:stretch>
            <a:fillRect/>
          </a:stretch>
        </p:blipFill>
        <p:spPr>
          <a:xfrm>
            <a:off x="4398959" y="634217"/>
            <a:ext cx="559901" cy="861384"/>
          </a:xfrm>
          <a:prstGeom prst="rect">
            <a:avLst/>
          </a:prstGeom>
        </p:spPr>
      </p:pic>
    </p:spTree>
    <p:extLst>
      <p:ext uri="{BB962C8B-B14F-4D97-AF65-F5344CB8AC3E}">
        <p14:creationId xmlns:p14="http://schemas.microsoft.com/office/powerpoint/2010/main" val="18614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normAutofit/>
          </a:bodyPr>
          <a:lstStyle/>
          <a:p>
            <a:r>
              <a:rPr lang="de-DE" b="1" dirty="0">
                <a:solidFill>
                  <a:srgbClr val="0070C0"/>
                </a:solidFill>
              </a:rPr>
              <a:t>Internationale Kommunikation</a:t>
            </a:r>
          </a:p>
        </p:txBody>
      </p:sp>
      <p:pic>
        <p:nvPicPr>
          <p:cNvPr id="5" name="Inhaltsplatzhalter 3">
            <a:extLst>
              <a:ext uri="{FF2B5EF4-FFF2-40B4-BE49-F238E27FC236}">
                <a16:creationId xmlns:a16="http://schemas.microsoft.com/office/drawing/2014/main" id="{C14311DE-C619-4BC1-9BA8-3F276F954590}"/>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9DE8B981-8B55-483E-BAD8-871FFACD715C}"/>
              </a:ext>
            </a:extLst>
          </p:cNvPr>
          <p:cNvSpPr txBox="1"/>
          <p:nvPr/>
        </p:nvSpPr>
        <p:spPr>
          <a:xfrm>
            <a:off x="5251311" y="1690687"/>
            <a:ext cx="1689373" cy="923330"/>
          </a:xfrm>
          <a:prstGeom prst="rect">
            <a:avLst/>
          </a:prstGeom>
          <a:noFill/>
        </p:spPr>
        <p:txBody>
          <a:bodyPr wrap="none" rtlCol="0">
            <a:spAutoFit/>
          </a:bodyPr>
          <a:lstStyle/>
          <a:p>
            <a:pPr algn="ctr"/>
            <a:r>
              <a:rPr lang="de-DE" dirty="0"/>
              <a:t>Platz 1</a:t>
            </a:r>
          </a:p>
          <a:p>
            <a:pPr algn="ctr"/>
            <a:r>
              <a:rPr lang="de-DE" dirty="0"/>
              <a:t>Jonathan Baum </a:t>
            </a:r>
          </a:p>
          <a:p>
            <a:pPr algn="ctr"/>
            <a:r>
              <a:rPr lang="de-DE" dirty="0"/>
              <a:t>(201 Schichten)</a:t>
            </a:r>
          </a:p>
        </p:txBody>
      </p:sp>
      <p:sp>
        <p:nvSpPr>
          <p:cNvPr id="7" name="Textfeld 6">
            <a:extLst>
              <a:ext uri="{FF2B5EF4-FFF2-40B4-BE49-F238E27FC236}">
                <a16:creationId xmlns:a16="http://schemas.microsoft.com/office/drawing/2014/main" id="{E265B5AD-81FA-4CBF-B235-C0BDBEF5AC0A}"/>
              </a:ext>
            </a:extLst>
          </p:cNvPr>
          <p:cNvSpPr txBox="1"/>
          <p:nvPr/>
        </p:nvSpPr>
        <p:spPr>
          <a:xfrm>
            <a:off x="2230526" y="3359086"/>
            <a:ext cx="1637179" cy="923330"/>
          </a:xfrm>
          <a:prstGeom prst="rect">
            <a:avLst/>
          </a:prstGeom>
          <a:noFill/>
        </p:spPr>
        <p:txBody>
          <a:bodyPr wrap="none" rtlCol="0">
            <a:spAutoFit/>
          </a:bodyPr>
          <a:lstStyle/>
          <a:p>
            <a:pPr algn="ctr"/>
            <a:r>
              <a:rPr lang="de-DE" dirty="0"/>
              <a:t>Platz 2</a:t>
            </a:r>
          </a:p>
          <a:p>
            <a:pPr algn="ctr"/>
            <a:r>
              <a:rPr lang="de-DE" dirty="0"/>
              <a:t>Susi Schink</a:t>
            </a:r>
          </a:p>
          <a:p>
            <a:pPr algn="ctr"/>
            <a:r>
              <a:rPr lang="de-DE" dirty="0"/>
              <a:t>(198 Schichten)</a:t>
            </a:r>
          </a:p>
        </p:txBody>
      </p:sp>
      <p:sp>
        <p:nvSpPr>
          <p:cNvPr id="8" name="Textfeld 7">
            <a:extLst>
              <a:ext uri="{FF2B5EF4-FFF2-40B4-BE49-F238E27FC236}">
                <a16:creationId xmlns:a16="http://schemas.microsoft.com/office/drawing/2014/main" id="{2A9D6202-CFFF-4199-98FA-88251458A767}"/>
              </a:ext>
            </a:extLst>
          </p:cNvPr>
          <p:cNvSpPr txBox="1"/>
          <p:nvPr/>
        </p:nvSpPr>
        <p:spPr>
          <a:xfrm>
            <a:off x="8176893" y="3359086"/>
            <a:ext cx="1932004" cy="923330"/>
          </a:xfrm>
          <a:prstGeom prst="rect">
            <a:avLst/>
          </a:prstGeom>
          <a:noFill/>
        </p:spPr>
        <p:txBody>
          <a:bodyPr wrap="none" rtlCol="0">
            <a:spAutoFit/>
          </a:bodyPr>
          <a:lstStyle/>
          <a:p>
            <a:pPr algn="ctr"/>
            <a:r>
              <a:rPr lang="de-DE" dirty="0"/>
              <a:t>Platz 3</a:t>
            </a:r>
          </a:p>
          <a:p>
            <a:pPr algn="ctr"/>
            <a:r>
              <a:rPr lang="de-DE" dirty="0"/>
              <a:t>Johanna Schlaberg</a:t>
            </a:r>
          </a:p>
          <a:p>
            <a:pPr algn="ctr"/>
            <a:r>
              <a:rPr lang="de-DE" dirty="0"/>
              <a:t>(185 Schichten)</a:t>
            </a:r>
          </a:p>
        </p:txBody>
      </p:sp>
      <p:pic>
        <p:nvPicPr>
          <p:cNvPr id="9" name="Picture 2">
            <a:extLst>
              <a:ext uri="{FF2B5EF4-FFF2-40B4-BE49-F238E27FC236}">
                <a16:creationId xmlns:a16="http://schemas.microsoft.com/office/drawing/2014/main" id="{144C702D-FDF2-4FC1-8466-2C20AB17FF8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18710" y="608070"/>
            <a:ext cx="719681" cy="71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879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AFB00-26C8-4C31-96B0-47526C3C1B6E}"/>
              </a:ext>
            </a:extLst>
          </p:cNvPr>
          <p:cNvSpPr>
            <a:spLocks noGrp="1"/>
          </p:cNvSpPr>
          <p:nvPr>
            <p:ph type="title"/>
          </p:nvPr>
        </p:nvSpPr>
        <p:spPr/>
        <p:txBody>
          <a:bodyPr/>
          <a:lstStyle/>
          <a:p>
            <a:r>
              <a:rPr lang="de-DE" b="1" dirty="0">
                <a:solidFill>
                  <a:schemeClr val="accent1">
                    <a:lumMod val="75000"/>
                  </a:schemeClr>
                </a:solidFill>
              </a:rPr>
              <a:t>Expositionsländer</a:t>
            </a:r>
          </a:p>
        </p:txBody>
      </p:sp>
      <p:pic>
        <p:nvPicPr>
          <p:cNvPr id="5" name="Inhaltsplatzhalter 4">
            <a:extLst>
              <a:ext uri="{FF2B5EF4-FFF2-40B4-BE49-F238E27FC236}">
                <a16:creationId xmlns:a16="http://schemas.microsoft.com/office/drawing/2014/main" id="{EC311591-8311-4AF0-B57D-01357D1A81F0}"/>
              </a:ext>
            </a:extLst>
          </p:cNvPr>
          <p:cNvPicPr>
            <a:picLocks noGrp="1" noChangeAspect="1"/>
          </p:cNvPicPr>
          <p:nvPr>
            <p:ph idx="1"/>
          </p:nvPr>
        </p:nvPicPr>
        <p:blipFill>
          <a:blip r:embed="rId2"/>
          <a:stretch>
            <a:fillRect/>
          </a:stretch>
        </p:blipFill>
        <p:spPr>
          <a:xfrm>
            <a:off x="838200" y="1690688"/>
            <a:ext cx="7695019" cy="2451006"/>
          </a:xfrm>
          <a:prstGeom prst="rect">
            <a:avLst/>
          </a:prstGeom>
        </p:spPr>
      </p:pic>
      <p:pic>
        <p:nvPicPr>
          <p:cNvPr id="6" name="Grafik 5">
            <a:extLst>
              <a:ext uri="{FF2B5EF4-FFF2-40B4-BE49-F238E27FC236}">
                <a16:creationId xmlns:a16="http://schemas.microsoft.com/office/drawing/2014/main" id="{6B5EE578-5C2C-4B4A-BB2A-AF3B6C805FA1}"/>
              </a:ext>
            </a:extLst>
          </p:cNvPr>
          <p:cNvPicPr>
            <a:picLocks noChangeAspect="1"/>
          </p:cNvPicPr>
          <p:nvPr/>
        </p:nvPicPr>
        <p:blipFill>
          <a:blip r:embed="rId3"/>
          <a:stretch>
            <a:fillRect/>
          </a:stretch>
        </p:blipFill>
        <p:spPr>
          <a:xfrm>
            <a:off x="924262" y="4274129"/>
            <a:ext cx="5438103" cy="1450974"/>
          </a:xfrm>
          <a:prstGeom prst="rect">
            <a:avLst/>
          </a:prstGeom>
        </p:spPr>
      </p:pic>
    </p:spTree>
    <p:extLst>
      <p:ext uri="{BB962C8B-B14F-4D97-AF65-F5344CB8AC3E}">
        <p14:creationId xmlns:p14="http://schemas.microsoft.com/office/powerpoint/2010/main" val="3137670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normAutofit/>
          </a:bodyPr>
          <a:lstStyle/>
          <a:p>
            <a:r>
              <a:rPr lang="de-DE" b="1" dirty="0" err="1">
                <a:solidFill>
                  <a:srgbClr val="0070C0"/>
                </a:solidFill>
              </a:rPr>
              <a:t>Kapazitätenmonitoring</a:t>
            </a:r>
            <a:endParaRPr lang="de-DE" b="1" dirty="0">
              <a:solidFill>
                <a:srgbClr val="0070C0"/>
              </a:solidFill>
            </a:endParaRPr>
          </a:p>
        </p:txBody>
      </p:sp>
      <p:pic>
        <p:nvPicPr>
          <p:cNvPr id="5" name="Inhaltsplatzhalter 3">
            <a:extLst>
              <a:ext uri="{FF2B5EF4-FFF2-40B4-BE49-F238E27FC236}">
                <a16:creationId xmlns:a16="http://schemas.microsoft.com/office/drawing/2014/main" id="{C14311DE-C619-4BC1-9BA8-3F276F954590}"/>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9DE8B981-8B55-483E-BAD8-871FFACD715C}"/>
              </a:ext>
            </a:extLst>
          </p:cNvPr>
          <p:cNvSpPr txBox="1"/>
          <p:nvPr/>
        </p:nvSpPr>
        <p:spPr>
          <a:xfrm>
            <a:off x="5335917" y="1690687"/>
            <a:ext cx="1520160" cy="923330"/>
          </a:xfrm>
          <a:prstGeom prst="rect">
            <a:avLst/>
          </a:prstGeom>
          <a:noFill/>
        </p:spPr>
        <p:txBody>
          <a:bodyPr wrap="none" rtlCol="0">
            <a:spAutoFit/>
          </a:bodyPr>
          <a:lstStyle/>
          <a:p>
            <a:pPr algn="ctr"/>
            <a:r>
              <a:rPr lang="de-DE" dirty="0"/>
              <a:t>Platz 1</a:t>
            </a:r>
          </a:p>
          <a:p>
            <a:pPr algn="ctr"/>
            <a:r>
              <a:rPr lang="de-DE" dirty="0"/>
              <a:t>Meike Schöll </a:t>
            </a:r>
          </a:p>
          <a:p>
            <a:pPr algn="ctr"/>
            <a:r>
              <a:rPr lang="de-DE" dirty="0"/>
              <a:t>(84 Schichten)</a:t>
            </a:r>
          </a:p>
        </p:txBody>
      </p:sp>
      <p:sp>
        <p:nvSpPr>
          <p:cNvPr id="7" name="Textfeld 6">
            <a:extLst>
              <a:ext uri="{FF2B5EF4-FFF2-40B4-BE49-F238E27FC236}">
                <a16:creationId xmlns:a16="http://schemas.microsoft.com/office/drawing/2014/main" id="{E265B5AD-81FA-4CBF-B235-C0BDBEF5AC0A}"/>
              </a:ext>
            </a:extLst>
          </p:cNvPr>
          <p:cNvSpPr txBox="1"/>
          <p:nvPr/>
        </p:nvSpPr>
        <p:spPr>
          <a:xfrm>
            <a:off x="2289036" y="3359086"/>
            <a:ext cx="1520160" cy="923330"/>
          </a:xfrm>
          <a:prstGeom prst="rect">
            <a:avLst/>
          </a:prstGeom>
          <a:noFill/>
        </p:spPr>
        <p:txBody>
          <a:bodyPr wrap="none" rtlCol="0">
            <a:spAutoFit/>
          </a:bodyPr>
          <a:lstStyle/>
          <a:p>
            <a:pPr algn="ctr"/>
            <a:r>
              <a:rPr lang="de-DE" dirty="0"/>
              <a:t>Platz 2</a:t>
            </a:r>
          </a:p>
          <a:p>
            <a:pPr algn="ctr"/>
            <a:r>
              <a:rPr lang="de-DE" dirty="0"/>
              <a:t>Navina Sarma</a:t>
            </a:r>
          </a:p>
          <a:p>
            <a:pPr algn="ctr"/>
            <a:r>
              <a:rPr lang="de-DE" dirty="0"/>
              <a:t>(78 Schichten)</a:t>
            </a:r>
          </a:p>
        </p:txBody>
      </p:sp>
      <p:sp>
        <p:nvSpPr>
          <p:cNvPr id="8" name="Textfeld 7">
            <a:extLst>
              <a:ext uri="{FF2B5EF4-FFF2-40B4-BE49-F238E27FC236}">
                <a16:creationId xmlns:a16="http://schemas.microsoft.com/office/drawing/2014/main" id="{2A9D6202-CFFF-4199-98FA-88251458A767}"/>
              </a:ext>
            </a:extLst>
          </p:cNvPr>
          <p:cNvSpPr txBox="1"/>
          <p:nvPr/>
        </p:nvSpPr>
        <p:spPr>
          <a:xfrm>
            <a:off x="8380860" y="3359086"/>
            <a:ext cx="1524071" cy="923330"/>
          </a:xfrm>
          <a:prstGeom prst="rect">
            <a:avLst/>
          </a:prstGeom>
          <a:noFill/>
        </p:spPr>
        <p:txBody>
          <a:bodyPr wrap="none" rtlCol="0">
            <a:spAutoFit/>
          </a:bodyPr>
          <a:lstStyle/>
          <a:p>
            <a:pPr algn="ctr"/>
            <a:r>
              <a:rPr lang="de-DE" dirty="0"/>
              <a:t>Platz 3</a:t>
            </a:r>
          </a:p>
          <a:p>
            <a:pPr algn="ctr"/>
            <a:r>
              <a:rPr lang="de-DE" dirty="0"/>
              <a:t>Janina Schäfer</a:t>
            </a:r>
          </a:p>
          <a:p>
            <a:pPr algn="ctr"/>
            <a:r>
              <a:rPr lang="de-DE" dirty="0"/>
              <a:t>(64 Schichten)</a:t>
            </a:r>
          </a:p>
        </p:txBody>
      </p:sp>
      <p:pic>
        <p:nvPicPr>
          <p:cNvPr id="9" name="Grafik 8">
            <a:extLst>
              <a:ext uri="{FF2B5EF4-FFF2-40B4-BE49-F238E27FC236}">
                <a16:creationId xmlns:a16="http://schemas.microsoft.com/office/drawing/2014/main" id="{E094393C-6021-408D-AA77-43008378CD11}"/>
              </a:ext>
            </a:extLst>
          </p:cNvPr>
          <p:cNvPicPr>
            <a:picLocks noChangeAspect="1"/>
          </p:cNvPicPr>
          <p:nvPr/>
        </p:nvPicPr>
        <p:blipFill>
          <a:blip r:embed="rId3"/>
          <a:stretch>
            <a:fillRect/>
          </a:stretch>
        </p:blipFill>
        <p:spPr>
          <a:xfrm>
            <a:off x="6260124" y="575297"/>
            <a:ext cx="509954" cy="855685"/>
          </a:xfrm>
          <a:prstGeom prst="rect">
            <a:avLst/>
          </a:prstGeom>
        </p:spPr>
      </p:pic>
    </p:spTree>
    <p:extLst>
      <p:ext uri="{BB962C8B-B14F-4D97-AF65-F5344CB8AC3E}">
        <p14:creationId xmlns:p14="http://schemas.microsoft.com/office/powerpoint/2010/main" val="314674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normAutofit/>
          </a:bodyPr>
          <a:lstStyle/>
          <a:p>
            <a:r>
              <a:rPr lang="de-DE" b="1" dirty="0">
                <a:solidFill>
                  <a:srgbClr val="0070C0"/>
                </a:solidFill>
              </a:rPr>
              <a:t>Ausbruchsscreening</a:t>
            </a:r>
          </a:p>
        </p:txBody>
      </p:sp>
      <p:pic>
        <p:nvPicPr>
          <p:cNvPr id="5" name="Inhaltsplatzhalter 3">
            <a:extLst>
              <a:ext uri="{FF2B5EF4-FFF2-40B4-BE49-F238E27FC236}">
                <a16:creationId xmlns:a16="http://schemas.microsoft.com/office/drawing/2014/main" id="{C14311DE-C619-4BC1-9BA8-3F276F954590}"/>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9DE8B981-8B55-483E-BAD8-871FFACD715C}"/>
              </a:ext>
            </a:extLst>
          </p:cNvPr>
          <p:cNvSpPr txBox="1"/>
          <p:nvPr/>
        </p:nvSpPr>
        <p:spPr>
          <a:xfrm>
            <a:off x="5255865" y="1690687"/>
            <a:ext cx="1680268" cy="923330"/>
          </a:xfrm>
          <a:prstGeom prst="rect">
            <a:avLst/>
          </a:prstGeom>
          <a:noFill/>
        </p:spPr>
        <p:txBody>
          <a:bodyPr wrap="none" rtlCol="0">
            <a:spAutoFit/>
          </a:bodyPr>
          <a:lstStyle/>
          <a:p>
            <a:pPr algn="ctr"/>
            <a:r>
              <a:rPr lang="de-DE" dirty="0"/>
              <a:t>Platz 1</a:t>
            </a:r>
          </a:p>
          <a:p>
            <a:pPr algn="ctr"/>
            <a:r>
              <a:rPr lang="de-DE" dirty="0"/>
              <a:t>Nadine Püschel </a:t>
            </a:r>
          </a:p>
          <a:p>
            <a:pPr algn="ctr"/>
            <a:r>
              <a:rPr lang="de-DE" dirty="0"/>
              <a:t>(50 Schichten)</a:t>
            </a:r>
          </a:p>
        </p:txBody>
      </p:sp>
      <p:sp>
        <p:nvSpPr>
          <p:cNvPr id="7" name="Textfeld 6">
            <a:extLst>
              <a:ext uri="{FF2B5EF4-FFF2-40B4-BE49-F238E27FC236}">
                <a16:creationId xmlns:a16="http://schemas.microsoft.com/office/drawing/2014/main" id="{E265B5AD-81FA-4CBF-B235-C0BDBEF5AC0A}"/>
              </a:ext>
            </a:extLst>
          </p:cNvPr>
          <p:cNvSpPr txBox="1"/>
          <p:nvPr/>
        </p:nvSpPr>
        <p:spPr>
          <a:xfrm>
            <a:off x="2269224" y="3359086"/>
            <a:ext cx="1559786" cy="923330"/>
          </a:xfrm>
          <a:prstGeom prst="rect">
            <a:avLst/>
          </a:prstGeom>
          <a:noFill/>
        </p:spPr>
        <p:txBody>
          <a:bodyPr wrap="none" rtlCol="0">
            <a:spAutoFit/>
          </a:bodyPr>
          <a:lstStyle/>
          <a:p>
            <a:pPr algn="ctr"/>
            <a:r>
              <a:rPr lang="de-DE" dirty="0"/>
              <a:t>Platz 2</a:t>
            </a:r>
          </a:p>
          <a:p>
            <a:pPr algn="ctr"/>
            <a:r>
              <a:rPr lang="de-DE" dirty="0"/>
              <a:t>Yvonne </a:t>
            </a:r>
            <a:r>
              <a:rPr lang="de-DE" dirty="0" err="1"/>
              <a:t>Bichel</a:t>
            </a:r>
            <a:endParaRPr lang="de-DE" dirty="0"/>
          </a:p>
          <a:p>
            <a:pPr algn="ctr"/>
            <a:r>
              <a:rPr lang="de-DE" dirty="0"/>
              <a:t>(27 Schichten)</a:t>
            </a:r>
          </a:p>
        </p:txBody>
      </p:sp>
      <p:sp>
        <p:nvSpPr>
          <p:cNvPr id="8" name="Textfeld 7">
            <a:extLst>
              <a:ext uri="{FF2B5EF4-FFF2-40B4-BE49-F238E27FC236}">
                <a16:creationId xmlns:a16="http://schemas.microsoft.com/office/drawing/2014/main" id="{2A9D6202-CFFF-4199-98FA-88251458A767}"/>
              </a:ext>
            </a:extLst>
          </p:cNvPr>
          <p:cNvSpPr txBox="1"/>
          <p:nvPr/>
        </p:nvSpPr>
        <p:spPr>
          <a:xfrm>
            <a:off x="8382816" y="3359086"/>
            <a:ext cx="1520160" cy="923330"/>
          </a:xfrm>
          <a:prstGeom prst="rect">
            <a:avLst/>
          </a:prstGeom>
          <a:noFill/>
        </p:spPr>
        <p:txBody>
          <a:bodyPr wrap="none" rtlCol="0">
            <a:spAutoFit/>
          </a:bodyPr>
          <a:lstStyle/>
          <a:p>
            <a:pPr algn="ctr"/>
            <a:r>
              <a:rPr lang="de-DE" dirty="0"/>
              <a:t>Platz 3</a:t>
            </a:r>
          </a:p>
          <a:p>
            <a:pPr algn="ctr"/>
            <a:r>
              <a:rPr lang="de-DE" dirty="0"/>
              <a:t>Helena Heese</a:t>
            </a:r>
          </a:p>
          <a:p>
            <a:pPr algn="ctr"/>
            <a:r>
              <a:rPr lang="de-DE" dirty="0"/>
              <a:t>(22 Schichten)</a:t>
            </a:r>
          </a:p>
        </p:txBody>
      </p:sp>
      <p:pic>
        <p:nvPicPr>
          <p:cNvPr id="9" name="Grafik 8">
            <a:extLst>
              <a:ext uri="{FF2B5EF4-FFF2-40B4-BE49-F238E27FC236}">
                <a16:creationId xmlns:a16="http://schemas.microsoft.com/office/drawing/2014/main" id="{F5E39A98-4BCE-4077-9D58-62B3C04EF8D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629928" y="829785"/>
            <a:ext cx="466072" cy="418101"/>
          </a:xfrm>
          <a:prstGeom prst="rect">
            <a:avLst/>
          </a:prstGeom>
        </p:spPr>
      </p:pic>
    </p:spTree>
    <p:extLst>
      <p:ext uri="{BB962C8B-B14F-4D97-AF65-F5344CB8AC3E}">
        <p14:creationId xmlns:p14="http://schemas.microsoft.com/office/powerpoint/2010/main" val="33577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lefon-Symbol-Word-Mail-Titelbild-rcm1200x0 | Restaurant - Land und Meer">
            <a:extLst>
              <a:ext uri="{FF2B5EF4-FFF2-40B4-BE49-F238E27FC236}">
                <a16:creationId xmlns:a16="http://schemas.microsoft.com/office/drawing/2014/main" id="{39A4DCD8-2FCE-4F50-A7B8-5F7E7E417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368" y="566240"/>
            <a:ext cx="1648806" cy="92333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normAutofit/>
          </a:bodyPr>
          <a:lstStyle/>
          <a:p>
            <a:r>
              <a:rPr lang="de-DE" b="1" dirty="0">
                <a:solidFill>
                  <a:srgbClr val="0070C0"/>
                </a:solidFill>
              </a:rPr>
              <a:t>Corona Hotline</a:t>
            </a:r>
          </a:p>
        </p:txBody>
      </p:sp>
      <p:pic>
        <p:nvPicPr>
          <p:cNvPr id="5" name="Inhaltsplatzhalter 3">
            <a:extLst>
              <a:ext uri="{FF2B5EF4-FFF2-40B4-BE49-F238E27FC236}">
                <a16:creationId xmlns:a16="http://schemas.microsoft.com/office/drawing/2014/main" id="{C14311DE-C619-4BC1-9BA8-3F276F954590}"/>
              </a:ext>
            </a:extLst>
          </p:cNvPr>
          <p:cNvPicPr>
            <a:picLocks noChangeAspect="1"/>
          </p:cNvPicPr>
          <p:nvPr/>
        </p:nvPicPr>
        <p:blipFill>
          <a:blip r:embed="rId3"/>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9DE8B981-8B55-483E-BAD8-871FFACD715C}"/>
              </a:ext>
            </a:extLst>
          </p:cNvPr>
          <p:cNvSpPr txBox="1"/>
          <p:nvPr/>
        </p:nvSpPr>
        <p:spPr>
          <a:xfrm>
            <a:off x="5277409" y="1690687"/>
            <a:ext cx="1637179" cy="923330"/>
          </a:xfrm>
          <a:prstGeom prst="rect">
            <a:avLst/>
          </a:prstGeom>
          <a:noFill/>
        </p:spPr>
        <p:txBody>
          <a:bodyPr wrap="none" rtlCol="0">
            <a:spAutoFit/>
          </a:bodyPr>
          <a:lstStyle/>
          <a:p>
            <a:pPr algn="ctr"/>
            <a:r>
              <a:rPr lang="de-DE" dirty="0"/>
              <a:t>Platz 1</a:t>
            </a:r>
          </a:p>
          <a:p>
            <a:pPr algn="ctr"/>
            <a:r>
              <a:rPr lang="de-DE" dirty="0"/>
              <a:t>Jens Jacob </a:t>
            </a:r>
          </a:p>
          <a:p>
            <a:pPr algn="ctr"/>
            <a:r>
              <a:rPr lang="de-DE" dirty="0"/>
              <a:t>(609 Schichten)</a:t>
            </a:r>
          </a:p>
        </p:txBody>
      </p:sp>
      <p:sp>
        <p:nvSpPr>
          <p:cNvPr id="7" name="Textfeld 6">
            <a:extLst>
              <a:ext uri="{FF2B5EF4-FFF2-40B4-BE49-F238E27FC236}">
                <a16:creationId xmlns:a16="http://schemas.microsoft.com/office/drawing/2014/main" id="{E265B5AD-81FA-4CBF-B235-C0BDBEF5AC0A}"/>
              </a:ext>
            </a:extLst>
          </p:cNvPr>
          <p:cNvSpPr txBox="1"/>
          <p:nvPr/>
        </p:nvSpPr>
        <p:spPr>
          <a:xfrm>
            <a:off x="2190517" y="3359086"/>
            <a:ext cx="1717201" cy="923330"/>
          </a:xfrm>
          <a:prstGeom prst="rect">
            <a:avLst/>
          </a:prstGeom>
          <a:noFill/>
        </p:spPr>
        <p:txBody>
          <a:bodyPr wrap="none" rtlCol="0">
            <a:spAutoFit/>
          </a:bodyPr>
          <a:lstStyle/>
          <a:p>
            <a:pPr algn="ctr"/>
            <a:r>
              <a:rPr lang="de-DE" dirty="0"/>
              <a:t>Platz 2</a:t>
            </a:r>
          </a:p>
          <a:p>
            <a:pPr algn="ctr"/>
            <a:r>
              <a:rPr lang="de-DE" dirty="0"/>
              <a:t>Sandra Niendorf</a:t>
            </a:r>
          </a:p>
          <a:p>
            <a:pPr algn="ctr"/>
            <a:r>
              <a:rPr lang="de-DE" dirty="0"/>
              <a:t>(242 Schichten)</a:t>
            </a:r>
          </a:p>
        </p:txBody>
      </p:sp>
      <p:sp>
        <p:nvSpPr>
          <p:cNvPr id="8" name="Textfeld 7">
            <a:extLst>
              <a:ext uri="{FF2B5EF4-FFF2-40B4-BE49-F238E27FC236}">
                <a16:creationId xmlns:a16="http://schemas.microsoft.com/office/drawing/2014/main" id="{2A9D6202-CFFF-4199-98FA-88251458A767}"/>
              </a:ext>
            </a:extLst>
          </p:cNvPr>
          <p:cNvSpPr txBox="1"/>
          <p:nvPr/>
        </p:nvSpPr>
        <p:spPr>
          <a:xfrm>
            <a:off x="8317191" y="3359086"/>
            <a:ext cx="1651414" cy="923330"/>
          </a:xfrm>
          <a:prstGeom prst="rect">
            <a:avLst/>
          </a:prstGeom>
          <a:noFill/>
        </p:spPr>
        <p:txBody>
          <a:bodyPr wrap="none" rtlCol="0">
            <a:spAutoFit/>
          </a:bodyPr>
          <a:lstStyle/>
          <a:p>
            <a:pPr algn="ctr"/>
            <a:r>
              <a:rPr lang="de-DE" dirty="0"/>
              <a:t>Platz 3</a:t>
            </a:r>
          </a:p>
          <a:p>
            <a:pPr algn="ctr"/>
            <a:r>
              <a:rPr lang="de-DE" dirty="0"/>
              <a:t>Sabine Diedrich</a:t>
            </a:r>
          </a:p>
          <a:p>
            <a:pPr algn="ctr"/>
            <a:r>
              <a:rPr lang="de-DE" dirty="0"/>
              <a:t>(241 Schichten)</a:t>
            </a:r>
          </a:p>
        </p:txBody>
      </p:sp>
    </p:spTree>
    <p:extLst>
      <p:ext uri="{BB962C8B-B14F-4D97-AF65-F5344CB8AC3E}">
        <p14:creationId xmlns:p14="http://schemas.microsoft.com/office/powerpoint/2010/main" val="2327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3622-490E-4C6A-AB78-86B8F35F7BF5}"/>
              </a:ext>
            </a:extLst>
          </p:cNvPr>
          <p:cNvSpPr>
            <a:spLocks noGrp="1"/>
          </p:cNvSpPr>
          <p:nvPr>
            <p:ph type="title"/>
          </p:nvPr>
        </p:nvSpPr>
        <p:spPr/>
        <p:txBody>
          <a:bodyPr>
            <a:normAutofit/>
          </a:bodyPr>
          <a:lstStyle/>
          <a:p>
            <a:r>
              <a:rPr lang="de-DE" b="1" dirty="0">
                <a:solidFill>
                  <a:srgbClr val="0070C0"/>
                </a:solidFill>
              </a:rPr>
              <a:t>Krisenstabsprotokoll</a:t>
            </a:r>
          </a:p>
        </p:txBody>
      </p:sp>
      <p:pic>
        <p:nvPicPr>
          <p:cNvPr id="5" name="Inhaltsplatzhalter 3">
            <a:extLst>
              <a:ext uri="{FF2B5EF4-FFF2-40B4-BE49-F238E27FC236}">
                <a16:creationId xmlns:a16="http://schemas.microsoft.com/office/drawing/2014/main" id="{C14311DE-C619-4BC1-9BA8-3F276F954590}"/>
              </a:ext>
            </a:extLst>
          </p:cNvPr>
          <p:cNvPicPr>
            <a:picLocks noChangeAspect="1"/>
          </p:cNvPicPr>
          <p:nvPr/>
        </p:nvPicPr>
        <p:blipFill>
          <a:blip r:embed="rId2"/>
          <a:stretch>
            <a:fillRect/>
          </a:stretch>
        </p:blipFill>
        <p:spPr>
          <a:xfrm>
            <a:off x="3049111" y="2026961"/>
            <a:ext cx="6093777" cy="4351338"/>
          </a:xfrm>
          <a:prstGeom prst="rect">
            <a:avLst/>
          </a:prstGeom>
        </p:spPr>
      </p:pic>
      <p:sp>
        <p:nvSpPr>
          <p:cNvPr id="6" name="Textfeld 5">
            <a:extLst>
              <a:ext uri="{FF2B5EF4-FFF2-40B4-BE49-F238E27FC236}">
                <a16:creationId xmlns:a16="http://schemas.microsoft.com/office/drawing/2014/main" id="{9DE8B981-8B55-483E-BAD8-871FFACD715C}"/>
              </a:ext>
            </a:extLst>
          </p:cNvPr>
          <p:cNvSpPr txBox="1"/>
          <p:nvPr/>
        </p:nvSpPr>
        <p:spPr>
          <a:xfrm>
            <a:off x="5335918" y="1690687"/>
            <a:ext cx="1520160" cy="923330"/>
          </a:xfrm>
          <a:prstGeom prst="rect">
            <a:avLst/>
          </a:prstGeom>
          <a:noFill/>
        </p:spPr>
        <p:txBody>
          <a:bodyPr wrap="none" rtlCol="0">
            <a:spAutoFit/>
          </a:bodyPr>
          <a:lstStyle/>
          <a:p>
            <a:pPr algn="ctr"/>
            <a:r>
              <a:rPr lang="de-DE" dirty="0"/>
              <a:t>Platz 1</a:t>
            </a:r>
          </a:p>
          <a:p>
            <a:pPr algn="ctr"/>
            <a:r>
              <a:rPr lang="de-DE" dirty="0"/>
              <a:t>Andrea Sailer </a:t>
            </a:r>
          </a:p>
          <a:p>
            <a:pPr algn="ctr"/>
            <a:r>
              <a:rPr lang="de-DE" dirty="0"/>
              <a:t>(62 Schichten)</a:t>
            </a:r>
          </a:p>
        </p:txBody>
      </p:sp>
      <p:sp>
        <p:nvSpPr>
          <p:cNvPr id="7" name="Textfeld 6">
            <a:extLst>
              <a:ext uri="{FF2B5EF4-FFF2-40B4-BE49-F238E27FC236}">
                <a16:creationId xmlns:a16="http://schemas.microsoft.com/office/drawing/2014/main" id="{E265B5AD-81FA-4CBF-B235-C0BDBEF5AC0A}"/>
              </a:ext>
            </a:extLst>
          </p:cNvPr>
          <p:cNvSpPr txBox="1"/>
          <p:nvPr/>
        </p:nvSpPr>
        <p:spPr>
          <a:xfrm>
            <a:off x="2289038" y="3359086"/>
            <a:ext cx="1520160" cy="923330"/>
          </a:xfrm>
          <a:prstGeom prst="rect">
            <a:avLst/>
          </a:prstGeom>
          <a:noFill/>
        </p:spPr>
        <p:txBody>
          <a:bodyPr wrap="none" rtlCol="0">
            <a:spAutoFit/>
          </a:bodyPr>
          <a:lstStyle/>
          <a:p>
            <a:pPr algn="ctr"/>
            <a:r>
              <a:rPr lang="de-DE" dirty="0"/>
              <a:t>Platz 2</a:t>
            </a:r>
          </a:p>
          <a:p>
            <a:pPr algn="ctr"/>
            <a:r>
              <a:rPr lang="de-DE" dirty="0"/>
              <a:t>Ariane Halm</a:t>
            </a:r>
          </a:p>
          <a:p>
            <a:pPr algn="ctr"/>
            <a:r>
              <a:rPr lang="de-DE" dirty="0"/>
              <a:t>(57 Schichten)</a:t>
            </a:r>
          </a:p>
        </p:txBody>
      </p:sp>
      <p:sp>
        <p:nvSpPr>
          <p:cNvPr id="8" name="Textfeld 7">
            <a:extLst>
              <a:ext uri="{FF2B5EF4-FFF2-40B4-BE49-F238E27FC236}">
                <a16:creationId xmlns:a16="http://schemas.microsoft.com/office/drawing/2014/main" id="{2A9D6202-CFFF-4199-98FA-88251458A767}"/>
              </a:ext>
            </a:extLst>
          </p:cNvPr>
          <p:cNvSpPr txBox="1"/>
          <p:nvPr/>
        </p:nvSpPr>
        <p:spPr>
          <a:xfrm>
            <a:off x="8264070" y="3359086"/>
            <a:ext cx="1757661" cy="923330"/>
          </a:xfrm>
          <a:prstGeom prst="rect">
            <a:avLst/>
          </a:prstGeom>
          <a:noFill/>
        </p:spPr>
        <p:txBody>
          <a:bodyPr wrap="none" rtlCol="0">
            <a:spAutoFit/>
          </a:bodyPr>
          <a:lstStyle/>
          <a:p>
            <a:pPr algn="ctr"/>
            <a:r>
              <a:rPr lang="de-DE" dirty="0"/>
              <a:t>Platz 3</a:t>
            </a:r>
          </a:p>
          <a:p>
            <a:pPr algn="ctr"/>
            <a:r>
              <a:rPr lang="de-DE" dirty="0"/>
              <a:t>Sangeeta Banerji</a:t>
            </a:r>
          </a:p>
          <a:p>
            <a:pPr algn="ctr"/>
            <a:r>
              <a:rPr lang="de-DE" dirty="0"/>
              <a:t>(33 Schichten)</a:t>
            </a:r>
          </a:p>
        </p:txBody>
      </p:sp>
      <p:pic>
        <p:nvPicPr>
          <p:cNvPr id="4" name="Grafik 3">
            <a:extLst>
              <a:ext uri="{FF2B5EF4-FFF2-40B4-BE49-F238E27FC236}">
                <a16:creationId xmlns:a16="http://schemas.microsoft.com/office/drawing/2014/main" id="{71B143E8-7CE4-4651-BD22-7CA3ADDBA86B}"/>
              </a:ext>
            </a:extLst>
          </p:cNvPr>
          <p:cNvPicPr>
            <a:picLocks noChangeAspect="1"/>
          </p:cNvPicPr>
          <p:nvPr/>
        </p:nvPicPr>
        <p:blipFill>
          <a:blip r:embed="rId3"/>
          <a:stretch>
            <a:fillRect/>
          </a:stretch>
        </p:blipFill>
        <p:spPr>
          <a:xfrm>
            <a:off x="5656984" y="560251"/>
            <a:ext cx="878027" cy="657673"/>
          </a:xfrm>
          <a:prstGeom prst="rect">
            <a:avLst/>
          </a:prstGeom>
        </p:spPr>
      </p:pic>
    </p:spTree>
    <p:extLst>
      <p:ext uri="{BB962C8B-B14F-4D97-AF65-F5344CB8AC3E}">
        <p14:creationId xmlns:p14="http://schemas.microsoft.com/office/powerpoint/2010/main" val="364957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DB346600-5B1C-4190-AE2F-AD31E864BC54}"/>
              </a:ext>
            </a:extLst>
          </p:cNvPr>
          <p:cNvSpPr/>
          <p:nvPr/>
        </p:nvSpPr>
        <p:spPr>
          <a:xfrm>
            <a:off x="2024602" y="1831750"/>
            <a:ext cx="7986990" cy="2686183"/>
          </a:xfrm>
          <a:prstGeom prst="rect">
            <a:avLst/>
          </a:prstGeom>
          <a:solidFill>
            <a:schemeClr val="accent5">
              <a:lumMod val="40000"/>
              <a:lumOff val="60000"/>
            </a:schemeClr>
          </a:solidFill>
          <a:ln w="114300"/>
        </p:spPr>
        <p:style>
          <a:lnRef idx="2">
            <a:schemeClr val="accent5"/>
          </a:lnRef>
          <a:fillRef idx="1">
            <a:schemeClr val="lt1"/>
          </a:fillRef>
          <a:effectRef idx="0">
            <a:schemeClr val="accent5"/>
          </a:effectRef>
          <a:fontRef idx="minor">
            <a:schemeClr val="dk1"/>
          </a:fontRef>
        </p:style>
        <p:txBody>
          <a:bodyPr rtlCol="0" anchor="ctr"/>
          <a:lstStyle/>
          <a:p>
            <a:pPr algn="ctr"/>
            <a:endParaRPr lang="de-DE" dirty="0"/>
          </a:p>
        </p:txBody>
      </p:sp>
      <p:pic>
        <p:nvPicPr>
          <p:cNvPr id="6" name="Grafik 5">
            <a:extLst>
              <a:ext uri="{FF2B5EF4-FFF2-40B4-BE49-F238E27FC236}">
                <a16:creationId xmlns:a16="http://schemas.microsoft.com/office/drawing/2014/main" id="{7C756623-0F58-4575-B2D9-209AB4365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4292"/>
            <a:ext cx="4148814" cy="2333707"/>
          </a:xfrm>
          <a:prstGeom prst="rect">
            <a:avLst/>
          </a:prstGeom>
        </p:spPr>
      </p:pic>
      <p:pic>
        <p:nvPicPr>
          <p:cNvPr id="14" name="Grafik 13">
            <a:extLst>
              <a:ext uri="{FF2B5EF4-FFF2-40B4-BE49-F238E27FC236}">
                <a16:creationId xmlns:a16="http://schemas.microsoft.com/office/drawing/2014/main" id="{1FAFBBB3-2DE4-458D-8D78-AE7A699FBA7E}"/>
              </a:ext>
            </a:extLst>
          </p:cNvPr>
          <p:cNvPicPr>
            <a:picLocks noChangeAspect="1"/>
          </p:cNvPicPr>
          <p:nvPr/>
        </p:nvPicPr>
        <p:blipFill rotWithShape="1">
          <a:blip r:embed="rId3">
            <a:extLst>
              <a:ext uri="{28A0092B-C50C-407E-A947-70E740481C1C}">
                <a14:useLocalDpi xmlns:a14="http://schemas.microsoft.com/office/drawing/2010/main" val="0"/>
              </a:ext>
            </a:extLst>
          </a:blip>
          <a:srcRect l="46451"/>
          <a:stretch/>
        </p:blipFill>
        <p:spPr>
          <a:xfrm rot="5400000">
            <a:off x="222512" y="1551726"/>
            <a:ext cx="1518909" cy="1963932"/>
          </a:xfrm>
          <a:prstGeom prst="rect">
            <a:avLst/>
          </a:prstGeom>
        </p:spPr>
      </p:pic>
      <p:sp>
        <p:nvSpPr>
          <p:cNvPr id="15" name="Rechteck 14">
            <a:extLst>
              <a:ext uri="{FF2B5EF4-FFF2-40B4-BE49-F238E27FC236}">
                <a16:creationId xmlns:a16="http://schemas.microsoft.com/office/drawing/2014/main" id="{71A25E35-64C4-4650-B070-BB5BC118DDB5}"/>
              </a:ext>
            </a:extLst>
          </p:cNvPr>
          <p:cNvSpPr/>
          <p:nvPr/>
        </p:nvSpPr>
        <p:spPr>
          <a:xfrm>
            <a:off x="2503510" y="2377019"/>
            <a:ext cx="7184980" cy="1569660"/>
          </a:xfrm>
          <a:prstGeom prst="rect">
            <a:avLst/>
          </a:prstGeom>
          <a:noFill/>
        </p:spPr>
        <p:txBody>
          <a:bodyPr wrap="none" lIns="91440" tIns="45720" rIns="91440" bIns="45720">
            <a:spAutoFit/>
          </a:bodyPr>
          <a:lstStyle/>
          <a:p>
            <a:pPr algn="ctr"/>
            <a:r>
              <a:rPr lang="de-DE"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Vielen Dank Euch allen </a:t>
            </a:r>
          </a:p>
          <a:p>
            <a:pPr algn="ctr"/>
            <a:r>
              <a:rPr lang="de-DE"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omic Sans MS" panose="030F0702030302020204" pitchFamily="66" charset="0"/>
              </a:rPr>
              <a:t>für die gute Mitarbeit!</a:t>
            </a:r>
          </a:p>
        </p:txBody>
      </p:sp>
      <p:pic>
        <p:nvPicPr>
          <p:cNvPr id="17" name="Grafik 16">
            <a:extLst>
              <a:ext uri="{FF2B5EF4-FFF2-40B4-BE49-F238E27FC236}">
                <a16:creationId xmlns:a16="http://schemas.microsoft.com/office/drawing/2014/main" id="{BAB0225E-D6A0-45E0-A6A7-93703D6B3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648191" y="2084357"/>
            <a:ext cx="2907210" cy="2180407"/>
          </a:xfrm>
          <a:prstGeom prst="rect">
            <a:avLst/>
          </a:prstGeom>
        </p:spPr>
      </p:pic>
      <p:pic>
        <p:nvPicPr>
          <p:cNvPr id="19" name="Grafik 18">
            <a:extLst>
              <a:ext uri="{FF2B5EF4-FFF2-40B4-BE49-F238E27FC236}">
                <a16:creationId xmlns:a16="http://schemas.microsoft.com/office/drawing/2014/main" id="{11A3AA84-ED26-410F-A31B-989227D06DB0}"/>
              </a:ext>
            </a:extLst>
          </p:cNvPr>
          <p:cNvPicPr>
            <a:picLocks noChangeAspect="1"/>
          </p:cNvPicPr>
          <p:nvPr/>
        </p:nvPicPr>
        <p:blipFill rotWithShape="1">
          <a:blip r:embed="rId5">
            <a:extLst>
              <a:ext uri="{28A0092B-C50C-407E-A947-70E740481C1C}">
                <a14:useLocalDpi xmlns:a14="http://schemas.microsoft.com/office/drawing/2010/main" val="0"/>
              </a:ext>
            </a:extLst>
          </a:blip>
          <a:srcRect t="20798"/>
          <a:stretch/>
        </p:blipFill>
        <p:spPr>
          <a:xfrm>
            <a:off x="8297628" y="4537987"/>
            <a:ext cx="3905644" cy="2320013"/>
          </a:xfrm>
          <a:prstGeom prst="rect">
            <a:avLst/>
          </a:prstGeom>
        </p:spPr>
      </p:pic>
      <p:pic>
        <p:nvPicPr>
          <p:cNvPr id="21" name="Grafik 20">
            <a:extLst>
              <a:ext uri="{FF2B5EF4-FFF2-40B4-BE49-F238E27FC236}">
                <a16:creationId xmlns:a16="http://schemas.microsoft.com/office/drawing/2014/main" id="{2AC13994-C1B5-4C0B-9985-714E69930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2430" y="526"/>
            <a:ext cx="2432399" cy="1824300"/>
          </a:xfrm>
          <a:prstGeom prst="rect">
            <a:avLst/>
          </a:prstGeom>
        </p:spPr>
      </p:pic>
      <p:pic>
        <p:nvPicPr>
          <p:cNvPr id="24" name="Inhaltsplatzhalter 5">
            <a:extLst>
              <a:ext uri="{FF2B5EF4-FFF2-40B4-BE49-F238E27FC236}">
                <a16:creationId xmlns:a16="http://schemas.microsoft.com/office/drawing/2014/main" id="{F45DDF24-BF04-4269-A7D1-D4EDC3A4BF07}"/>
              </a:ext>
            </a:extLst>
          </p:cNvPr>
          <p:cNvPicPr>
            <a:picLocks noChangeAspect="1"/>
          </p:cNvPicPr>
          <p:nvPr/>
        </p:nvPicPr>
        <p:blipFill rotWithShape="1">
          <a:blip r:embed="rId7">
            <a:extLst>
              <a:ext uri="{28A0092B-C50C-407E-A947-70E740481C1C}">
                <a14:useLocalDpi xmlns:a14="http://schemas.microsoft.com/office/drawing/2010/main" val="0"/>
              </a:ext>
            </a:extLst>
          </a:blip>
          <a:srcRect t="11775"/>
          <a:stretch/>
        </p:blipFill>
        <p:spPr>
          <a:xfrm>
            <a:off x="4864829" y="525"/>
            <a:ext cx="2757048" cy="1824301"/>
          </a:xfrm>
          <a:prstGeom prst="rect">
            <a:avLst/>
          </a:prstGeom>
        </p:spPr>
      </p:pic>
      <p:pic>
        <p:nvPicPr>
          <p:cNvPr id="26" name="Grafik 25">
            <a:extLst>
              <a:ext uri="{FF2B5EF4-FFF2-40B4-BE49-F238E27FC236}">
                <a16:creationId xmlns:a16="http://schemas.microsoft.com/office/drawing/2014/main" id="{983DC039-5AFF-4FC2-9B3E-F3C0E988CAF6}"/>
              </a:ext>
            </a:extLst>
          </p:cNvPr>
          <p:cNvPicPr>
            <a:picLocks noChangeAspect="1"/>
          </p:cNvPicPr>
          <p:nvPr/>
        </p:nvPicPr>
        <p:blipFill>
          <a:blip r:embed="rId8"/>
          <a:stretch>
            <a:fillRect/>
          </a:stretch>
        </p:blipFill>
        <p:spPr>
          <a:xfrm>
            <a:off x="4148814" y="4539859"/>
            <a:ext cx="3090854" cy="2318141"/>
          </a:xfrm>
          <a:prstGeom prst="rect">
            <a:avLst/>
          </a:prstGeom>
        </p:spPr>
      </p:pic>
      <p:pic>
        <p:nvPicPr>
          <p:cNvPr id="8" name="Grafik 7">
            <a:extLst>
              <a:ext uri="{FF2B5EF4-FFF2-40B4-BE49-F238E27FC236}">
                <a16:creationId xmlns:a16="http://schemas.microsoft.com/office/drawing/2014/main" id="{1471A67E-EA17-4171-BFC1-AB5985454B68}"/>
              </a:ext>
            </a:extLst>
          </p:cNvPr>
          <p:cNvPicPr>
            <a:picLocks noChangeAspect="1"/>
          </p:cNvPicPr>
          <p:nvPr/>
        </p:nvPicPr>
        <p:blipFill rotWithShape="1">
          <a:blip r:embed="rId9">
            <a:extLst>
              <a:ext uri="{28A0092B-C50C-407E-A947-70E740481C1C}">
                <a14:useLocalDpi xmlns:a14="http://schemas.microsoft.com/office/drawing/2010/main" val="0"/>
              </a:ext>
            </a:extLst>
          </a:blip>
          <a:srcRect l="14224" r="11215"/>
          <a:stretch/>
        </p:blipFill>
        <p:spPr>
          <a:xfrm>
            <a:off x="7032257" y="4533500"/>
            <a:ext cx="1296327" cy="2318141"/>
          </a:xfrm>
          <a:prstGeom prst="rect">
            <a:avLst/>
          </a:prstGeom>
        </p:spPr>
      </p:pic>
      <p:pic>
        <p:nvPicPr>
          <p:cNvPr id="29" name="Grafik 28">
            <a:extLst>
              <a:ext uri="{FF2B5EF4-FFF2-40B4-BE49-F238E27FC236}">
                <a16:creationId xmlns:a16="http://schemas.microsoft.com/office/drawing/2014/main" id="{C86321EF-AFB3-4D66-BA8B-5A54B64C5D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9570" y="-20552"/>
            <a:ext cx="2448980" cy="1852302"/>
          </a:xfrm>
          <a:prstGeom prst="rect">
            <a:avLst/>
          </a:prstGeom>
        </p:spPr>
      </p:pic>
      <p:pic>
        <p:nvPicPr>
          <p:cNvPr id="25" name="Grafik 24">
            <a:extLst>
              <a:ext uri="{FF2B5EF4-FFF2-40B4-BE49-F238E27FC236}">
                <a16:creationId xmlns:a16="http://schemas.microsoft.com/office/drawing/2014/main" id="{B5324025-9F63-49F1-BADF-8CBDED50AF6A}"/>
              </a:ext>
            </a:extLst>
          </p:cNvPr>
          <p:cNvPicPr>
            <a:picLocks noChangeAspect="1"/>
          </p:cNvPicPr>
          <p:nvPr/>
        </p:nvPicPr>
        <p:blipFill rotWithShape="1">
          <a:blip r:embed="rId11"/>
          <a:srcRect r="8567"/>
          <a:stretch/>
        </p:blipFill>
        <p:spPr>
          <a:xfrm>
            <a:off x="7613817" y="-6925"/>
            <a:ext cx="2241548" cy="1838675"/>
          </a:xfrm>
          <a:prstGeom prst="rect">
            <a:avLst/>
          </a:prstGeom>
        </p:spPr>
      </p:pic>
      <p:pic>
        <p:nvPicPr>
          <p:cNvPr id="3" name="Grafik 2">
            <a:extLst>
              <a:ext uri="{FF2B5EF4-FFF2-40B4-BE49-F238E27FC236}">
                <a16:creationId xmlns:a16="http://schemas.microsoft.com/office/drawing/2014/main" id="{507C411A-61C5-49F5-A4D3-8EE81681C13B}"/>
              </a:ext>
            </a:extLst>
          </p:cNvPr>
          <p:cNvPicPr>
            <a:picLocks noChangeAspect="1"/>
          </p:cNvPicPr>
          <p:nvPr/>
        </p:nvPicPr>
        <p:blipFill rotWithShape="1">
          <a:blip r:embed="rId12">
            <a:extLst>
              <a:ext uri="{28A0092B-C50C-407E-A947-70E740481C1C}">
                <a14:useLocalDpi xmlns:a14="http://schemas.microsoft.com/office/drawing/2010/main" val="0"/>
              </a:ext>
            </a:extLst>
          </a:blip>
          <a:srcRect t="22211" b="22504"/>
          <a:stretch/>
        </p:blipFill>
        <p:spPr>
          <a:xfrm>
            <a:off x="-7253" y="8389"/>
            <a:ext cx="2448072" cy="729842"/>
          </a:xfrm>
          <a:prstGeom prst="rect">
            <a:avLst/>
          </a:prstGeom>
        </p:spPr>
      </p:pic>
      <p:pic>
        <p:nvPicPr>
          <p:cNvPr id="23" name="Grafik 22">
            <a:extLst>
              <a:ext uri="{FF2B5EF4-FFF2-40B4-BE49-F238E27FC236}">
                <a16:creationId xmlns:a16="http://schemas.microsoft.com/office/drawing/2014/main" id="{1719386E-60BF-4282-B3A0-6BF5E0287F32}"/>
              </a:ext>
            </a:extLst>
          </p:cNvPr>
          <p:cNvPicPr>
            <a:picLocks noChangeAspect="1"/>
          </p:cNvPicPr>
          <p:nvPr/>
        </p:nvPicPr>
        <p:blipFill rotWithShape="1">
          <a:blip r:embed="rId13">
            <a:extLst>
              <a:ext uri="{28A0092B-C50C-407E-A947-70E740481C1C}">
                <a14:useLocalDpi xmlns:a14="http://schemas.microsoft.com/office/drawing/2010/main" val="0"/>
              </a:ext>
            </a:extLst>
          </a:blip>
          <a:srcRect t="2" b="40695"/>
          <a:stretch/>
        </p:blipFill>
        <p:spPr>
          <a:xfrm>
            <a:off x="0" y="717226"/>
            <a:ext cx="2433101" cy="1082179"/>
          </a:xfrm>
          <a:prstGeom prst="rect">
            <a:avLst/>
          </a:prstGeom>
        </p:spPr>
      </p:pic>
      <p:pic>
        <p:nvPicPr>
          <p:cNvPr id="4" name="Grafik 3">
            <a:extLst>
              <a:ext uri="{FF2B5EF4-FFF2-40B4-BE49-F238E27FC236}">
                <a16:creationId xmlns:a16="http://schemas.microsoft.com/office/drawing/2014/main" id="{615EE0A2-6AF3-4DC3-A636-78BD1367CF54}"/>
              </a:ext>
            </a:extLst>
          </p:cNvPr>
          <p:cNvPicPr>
            <a:picLocks noChangeAspect="1"/>
          </p:cNvPicPr>
          <p:nvPr/>
        </p:nvPicPr>
        <p:blipFill rotWithShape="1">
          <a:blip r:embed="rId14">
            <a:extLst>
              <a:ext uri="{28A0092B-C50C-407E-A947-70E740481C1C}">
                <a14:useLocalDpi xmlns:a14="http://schemas.microsoft.com/office/drawing/2010/main" val="0"/>
              </a:ext>
            </a:extLst>
          </a:blip>
          <a:srcRect l="25569" b="18182"/>
          <a:stretch/>
        </p:blipFill>
        <p:spPr>
          <a:xfrm>
            <a:off x="0" y="3179382"/>
            <a:ext cx="1963932" cy="1619121"/>
          </a:xfrm>
          <a:prstGeom prst="rect">
            <a:avLst/>
          </a:prstGeom>
        </p:spPr>
      </p:pic>
    </p:spTree>
    <p:extLst>
      <p:ext uri="{BB962C8B-B14F-4D97-AF65-F5344CB8AC3E}">
        <p14:creationId xmlns:p14="http://schemas.microsoft.com/office/powerpoint/2010/main" val="972221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341334AD-8F93-4988-93AF-E970330D09B5}"/>
              </a:ext>
            </a:extLst>
          </p:cNvPr>
          <p:cNvSpPr/>
          <p:nvPr/>
        </p:nvSpPr>
        <p:spPr>
          <a:xfrm>
            <a:off x="3718086" y="2787157"/>
            <a:ext cx="3841116" cy="1107996"/>
          </a:xfrm>
          <a:prstGeom prst="rect">
            <a:avLst/>
          </a:prstGeom>
          <a:noFill/>
        </p:spPr>
        <p:txBody>
          <a:bodyPr wrap="none" lIns="91440" tIns="45720" rIns="91440" bIns="45720">
            <a:spAutoFit/>
          </a:bodyPr>
          <a:lstStyle/>
          <a:p>
            <a:pPr algn="ctr"/>
            <a:r>
              <a:rPr lang="de-DE" sz="6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undesSerif Medium Italic" panose="02050002050300000203" pitchFamily="18" charset="0"/>
              </a:rPr>
              <a:t>Ausklang</a:t>
            </a:r>
          </a:p>
        </p:txBody>
      </p:sp>
      <p:pic>
        <p:nvPicPr>
          <p:cNvPr id="6" name="Grafik 5">
            <a:extLst>
              <a:ext uri="{FF2B5EF4-FFF2-40B4-BE49-F238E27FC236}">
                <a16:creationId xmlns:a16="http://schemas.microsoft.com/office/drawing/2014/main" id="{B8AAA346-6104-4EE7-8696-B2BDFE147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494" y="122825"/>
            <a:ext cx="3628913" cy="2721685"/>
          </a:xfrm>
          <a:prstGeom prst="rect">
            <a:avLst/>
          </a:prstGeom>
        </p:spPr>
      </p:pic>
      <p:pic>
        <p:nvPicPr>
          <p:cNvPr id="8" name="Grafik 7">
            <a:extLst>
              <a:ext uri="{FF2B5EF4-FFF2-40B4-BE49-F238E27FC236}">
                <a16:creationId xmlns:a16="http://schemas.microsoft.com/office/drawing/2014/main" id="{945724BF-646A-4299-876F-8A4B69F47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938" y="4017977"/>
            <a:ext cx="3628913" cy="2721685"/>
          </a:xfrm>
          <a:prstGeom prst="rect">
            <a:avLst/>
          </a:prstGeom>
        </p:spPr>
      </p:pic>
      <p:pic>
        <p:nvPicPr>
          <p:cNvPr id="10" name="Grafik 9">
            <a:extLst>
              <a:ext uri="{FF2B5EF4-FFF2-40B4-BE49-F238E27FC236}">
                <a16:creationId xmlns:a16="http://schemas.microsoft.com/office/drawing/2014/main" id="{06948FDD-4B93-4B61-B592-9A50E2DA9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0541" y="4009928"/>
            <a:ext cx="3628913" cy="2721685"/>
          </a:xfrm>
          <a:prstGeom prst="rect">
            <a:avLst/>
          </a:prstGeom>
        </p:spPr>
      </p:pic>
      <p:pic>
        <p:nvPicPr>
          <p:cNvPr id="11" name="Grafik 10">
            <a:extLst>
              <a:ext uri="{FF2B5EF4-FFF2-40B4-BE49-F238E27FC236}">
                <a16:creationId xmlns:a16="http://schemas.microsoft.com/office/drawing/2014/main" id="{46BBD0F0-9E07-4FBB-99DD-0B3272907D61}"/>
              </a:ext>
            </a:extLst>
          </p:cNvPr>
          <p:cNvPicPr>
            <a:picLocks noChangeAspect="1"/>
          </p:cNvPicPr>
          <p:nvPr/>
        </p:nvPicPr>
        <p:blipFill rotWithShape="1">
          <a:blip r:embed="rId6"/>
          <a:srcRect t="21271" b="7983"/>
          <a:stretch/>
        </p:blipFill>
        <p:spPr>
          <a:xfrm>
            <a:off x="8294146" y="155238"/>
            <a:ext cx="3628912" cy="3420716"/>
          </a:xfrm>
          <a:prstGeom prst="rect">
            <a:avLst/>
          </a:prstGeom>
        </p:spPr>
      </p:pic>
      <p:pic>
        <p:nvPicPr>
          <p:cNvPr id="14" name="Grafik 13">
            <a:extLst>
              <a:ext uri="{FF2B5EF4-FFF2-40B4-BE49-F238E27FC236}">
                <a16:creationId xmlns:a16="http://schemas.microsoft.com/office/drawing/2014/main" id="{B2634540-4F6A-4E7D-AD4A-A14F19E46C4A}"/>
              </a:ext>
            </a:extLst>
          </p:cNvPr>
          <p:cNvPicPr>
            <a:picLocks noChangeAspect="1"/>
          </p:cNvPicPr>
          <p:nvPr/>
        </p:nvPicPr>
        <p:blipFill rotWithShape="1">
          <a:blip r:embed="rId7">
            <a:extLst>
              <a:ext uri="{28A0092B-C50C-407E-A947-70E740481C1C}">
                <a14:useLocalDpi xmlns:a14="http://schemas.microsoft.com/office/drawing/2010/main" val="0"/>
              </a:ext>
            </a:extLst>
          </a:blip>
          <a:srcRect r="3473"/>
          <a:stretch/>
        </p:blipFill>
        <p:spPr>
          <a:xfrm rot="5400000">
            <a:off x="-22788" y="543449"/>
            <a:ext cx="3674483" cy="2855033"/>
          </a:xfrm>
          <a:prstGeom prst="rect">
            <a:avLst/>
          </a:prstGeom>
        </p:spPr>
      </p:pic>
      <p:pic>
        <p:nvPicPr>
          <p:cNvPr id="15" name="Grafik 14">
            <a:extLst>
              <a:ext uri="{FF2B5EF4-FFF2-40B4-BE49-F238E27FC236}">
                <a16:creationId xmlns:a16="http://schemas.microsoft.com/office/drawing/2014/main" id="{E3E49CF5-876A-4ECC-A2B9-8F5145580845}"/>
              </a:ext>
            </a:extLst>
          </p:cNvPr>
          <p:cNvPicPr>
            <a:picLocks noChangeAspect="1"/>
          </p:cNvPicPr>
          <p:nvPr/>
        </p:nvPicPr>
        <p:blipFill>
          <a:blip r:embed="rId8"/>
          <a:stretch>
            <a:fillRect/>
          </a:stretch>
        </p:blipFill>
        <p:spPr>
          <a:xfrm>
            <a:off x="8294145" y="4002733"/>
            <a:ext cx="3633567" cy="2721685"/>
          </a:xfrm>
          <a:prstGeom prst="rect">
            <a:avLst/>
          </a:prstGeom>
        </p:spPr>
      </p:pic>
    </p:spTree>
    <p:extLst>
      <p:ext uri="{BB962C8B-B14F-4D97-AF65-F5344CB8AC3E}">
        <p14:creationId xmlns:p14="http://schemas.microsoft.com/office/powerpoint/2010/main" val="2625589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FB6EF9-B836-4F33-8686-C602C2EBB7B4}"/>
              </a:ext>
            </a:extLst>
          </p:cNvPr>
          <p:cNvSpPr>
            <a:spLocks noGrp="1"/>
          </p:cNvSpPr>
          <p:nvPr>
            <p:ph type="title"/>
          </p:nvPr>
        </p:nvSpPr>
        <p:spPr/>
        <p:txBody>
          <a:bodyPr/>
          <a:lstStyle/>
          <a:p>
            <a:r>
              <a:rPr lang="de-DE" b="1" dirty="0">
                <a:solidFill>
                  <a:schemeClr val="accent1">
                    <a:lumMod val="75000"/>
                  </a:schemeClr>
                </a:solidFill>
              </a:rPr>
              <a:t>Auszug einer IFG Anfrage</a:t>
            </a:r>
          </a:p>
        </p:txBody>
      </p:sp>
      <p:sp>
        <p:nvSpPr>
          <p:cNvPr id="3" name="Inhaltsplatzhalter 2">
            <a:extLst>
              <a:ext uri="{FF2B5EF4-FFF2-40B4-BE49-F238E27FC236}">
                <a16:creationId xmlns:a16="http://schemas.microsoft.com/office/drawing/2014/main" id="{26409B60-5696-485F-9024-76CD4FAED02E}"/>
              </a:ext>
            </a:extLst>
          </p:cNvPr>
          <p:cNvSpPr>
            <a:spLocks noGrp="1"/>
          </p:cNvSpPr>
          <p:nvPr>
            <p:ph idx="1"/>
          </p:nvPr>
        </p:nvSpPr>
        <p:spPr/>
        <p:txBody>
          <a:bodyPr>
            <a:normAutofit fontScale="77500" lnSpcReduction="20000"/>
          </a:bodyPr>
          <a:lstStyle/>
          <a:p>
            <a:pPr marL="0" indent="0">
              <a:buNone/>
            </a:pPr>
            <a:r>
              <a:rPr lang="de-DE" sz="2100" dirty="0"/>
              <a:t>Sehr geehrte Beamtinnen und Beamten im BMG,</a:t>
            </a:r>
          </a:p>
          <a:p>
            <a:pPr lvl="0"/>
            <a:r>
              <a:rPr lang="de-DE" sz="2100" dirty="0"/>
              <a:t>ja – Schande über mich, </a:t>
            </a:r>
            <a:r>
              <a:rPr lang="de-DE" sz="2100" dirty="0" err="1"/>
              <a:t>Käptn</a:t>
            </a:r>
            <a:r>
              <a:rPr lang="de-DE" sz="2100" dirty="0"/>
              <a:t> Welpe! Als Nicht-medizinisches Fachpersonal für monoklonale Antikörper-Nicht-Verabreichungen ist mir leider erst jetzt bei meinen ausführlichen Recherchearbeiten aufgefallen das das bereits in meinem Anträgen vom 5.3.2022 erwähnte RKI Dokument „Gabe SARS-CoV-2-spezifischer monoklonaler Antikörper - Hinweise von STAKOB und Fachgruppe COVRIIN für Ärztinnen und Ärzte“ grundlegend falsche und somit potentiell lebensgefährdende Hinweise enthält </a:t>
            </a:r>
          </a:p>
          <a:p>
            <a:pPr marL="0" lvl="0" indent="0">
              <a:buNone/>
            </a:pPr>
            <a:r>
              <a:rPr lang="de-DE" sz="2100" dirty="0"/>
              <a:t>Hiermit stelle ich Antrag auf </a:t>
            </a:r>
          </a:p>
          <a:p>
            <a:r>
              <a:rPr lang="de-DE" sz="2100" dirty="0"/>
              <a:t>(RKI) SOFORTIGE Änderung der vom RKI bereitgestellten Informationen im Dokument </a:t>
            </a:r>
          </a:p>
          <a:p>
            <a:r>
              <a:rPr lang="de-DE" sz="2100" dirty="0"/>
              <a:t>….</a:t>
            </a:r>
          </a:p>
          <a:p>
            <a:pPr lvl="1"/>
            <a:r>
              <a:rPr lang="de-DE" sz="2100" dirty="0"/>
              <a:t>da nicht vorauszusetzen ist das Ärzte ihre kostbare Zeit damit verschwenden z.B. Änderungsdaten etc. zu verfolgen ist</a:t>
            </a:r>
          </a:p>
          <a:p>
            <a:pPr lvl="2"/>
            <a:r>
              <a:rPr lang="de-DE" sz="2100" dirty="0"/>
              <a:t>(RKI)dann SOFORT ein ständiger prominenter Hinweis auf die Änderung (2.5) auf der gleichen Webseite anzubringen auf der dieses Dokument (2.1) zum Download angeboten wird</a:t>
            </a:r>
          </a:p>
          <a:p>
            <a:pPr lvl="2"/>
            <a:r>
              <a:rPr lang="de-DE" sz="2100" dirty="0"/>
              <a:t>(RKI)dann SOFORT ein prominenter Hinweis auf die Änderung (2.5) der Startseite des RKI anzubringen für einen Zeitraum der mindestens dem entspricht wie lange die falsche Information durch das RKI zum Download angeboten wurde</a:t>
            </a:r>
          </a:p>
          <a:p>
            <a:r>
              <a:rPr lang="de-DE" sz="2100" dirty="0"/>
              <a:t>2.7   (RKI) sollte sich das BMG dazu entscheiden ein neues inhaltlich korrektes und somit lebensrettendes Dokument zu erstellen um das Alte (2.1) zu ersetzen ist mit den Punkten 2.6.1 und 2.6.2 analog zu verfahren da sich deren Begründung 2.6 dadurch nicht wirklich grundlegend ändert. </a:t>
            </a:r>
          </a:p>
          <a:p>
            <a:pPr marL="0" indent="0">
              <a:buNone/>
            </a:pPr>
            <a:endParaRPr lang="de-DE" sz="1800" dirty="0"/>
          </a:p>
          <a:p>
            <a:endParaRPr lang="de-DE" dirty="0"/>
          </a:p>
          <a:p>
            <a:pPr lvl="0"/>
            <a:endParaRPr lang="de-DE" dirty="0"/>
          </a:p>
          <a:p>
            <a:endParaRPr lang="de-DE" dirty="0"/>
          </a:p>
        </p:txBody>
      </p:sp>
    </p:spTree>
    <p:extLst>
      <p:ext uri="{BB962C8B-B14F-4D97-AF65-F5344CB8AC3E}">
        <p14:creationId xmlns:p14="http://schemas.microsoft.com/office/powerpoint/2010/main" val="66845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065FE-4A0C-42AA-A8AF-5CCCE7F0EFA5}"/>
              </a:ext>
            </a:extLst>
          </p:cNvPr>
          <p:cNvSpPr>
            <a:spLocks noGrp="1"/>
          </p:cNvSpPr>
          <p:nvPr>
            <p:ph type="title"/>
          </p:nvPr>
        </p:nvSpPr>
        <p:spPr/>
        <p:txBody>
          <a:bodyPr/>
          <a:lstStyle/>
          <a:p>
            <a:r>
              <a:rPr lang="de-DE" b="1" dirty="0">
                <a:solidFill>
                  <a:schemeClr val="accent1">
                    <a:lumMod val="75000"/>
                  </a:schemeClr>
                </a:solidFill>
              </a:rPr>
              <a:t>Auszug einer IFG Anfrage</a:t>
            </a:r>
            <a:endParaRPr lang="de-DE" dirty="0"/>
          </a:p>
        </p:txBody>
      </p:sp>
      <p:sp>
        <p:nvSpPr>
          <p:cNvPr id="3" name="Inhaltsplatzhalter 2">
            <a:extLst>
              <a:ext uri="{FF2B5EF4-FFF2-40B4-BE49-F238E27FC236}">
                <a16:creationId xmlns:a16="http://schemas.microsoft.com/office/drawing/2014/main" id="{140844F1-355D-46C4-86E2-2C1567DFDD5B}"/>
              </a:ext>
            </a:extLst>
          </p:cNvPr>
          <p:cNvSpPr>
            <a:spLocks noGrp="1"/>
          </p:cNvSpPr>
          <p:nvPr>
            <p:ph idx="1"/>
          </p:nvPr>
        </p:nvSpPr>
        <p:spPr/>
        <p:txBody>
          <a:bodyPr>
            <a:normAutofit fontScale="77500" lnSpcReduction="20000"/>
          </a:bodyPr>
          <a:lstStyle/>
          <a:p>
            <a:r>
              <a:rPr lang="de-DE" dirty="0"/>
              <a:t>Hiermit beantrage ich, dass</a:t>
            </a:r>
          </a:p>
          <a:p>
            <a:pPr lvl="1"/>
            <a:r>
              <a:rPr lang="de-DE" dirty="0"/>
              <a:t>der Bundesgesundheitsminister Dr. Karl Lauterbach über obigen Antrag (2) informiert wird um höchstpersönlich sicherstellen zu können das dieser fachlich korrekt umgesetzt wird. </a:t>
            </a:r>
          </a:p>
          <a:p>
            <a:pPr lvl="1"/>
            <a:r>
              <a:rPr lang="de-DE" dirty="0"/>
              <a:t>….</a:t>
            </a:r>
          </a:p>
          <a:p>
            <a:pPr lvl="1"/>
            <a:r>
              <a:rPr lang="de-DE" dirty="0"/>
              <a:t>für den Fall das mein dritter Antrag negativ beschieden wurde und/oder die Bundestagsabgeordneten die die Drucksache 20/899 eingebracht haben nicht wie beantragt informiert wurden, fordere ich jeden diesen Text bearbeitenden Beamten hiermit ausdrücklich auf, auch für den Fall das nicht „zeitnah ermittelt“ werden kann ob die hier (6.4) vorher aufgeführten Voraussetzungen erfüllt werden  </a:t>
            </a:r>
          </a:p>
          <a:p>
            <a:pPr lvl="1"/>
            <a:r>
              <a:rPr lang="de-DE" dirty="0"/>
              <a:t>den Bundesgesundheitsminister Dr. Karl Lauterbach über das Vorhandenseins meiner drei Anträge vom 5.3.2022 sowie dieses Schreiben PERSÖNLICH zu informieren damit dieser dann die Missstände aufklären und abstellen kann: (auf „gut Deutsch“) die Exekutive – hier das BMG - verarscht die sie überwachende Legislative, den Preis dafür zahlt der Bürger mit seinem Leben!?!</a:t>
            </a:r>
          </a:p>
          <a:p>
            <a:r>
              <a:rPr lang="de-DE" dirty="0"/>
              <a:t>….</a:t>
            </a:r>
          </a:p>
          <a:p>
            <a:pPr lvl="1"/>
            <a:r>
              <a:rPr lang="de-DE" dirty="0"/>
              <a:t>mit Punkt 6.5 wird sichergestellt das Dr. Karl Lauterbach endlich (!), nachweisbar (!!) von der geradezu über-erfolgreichen Behandlungsmöglichkeit mit monoklonalen Antikörpern erfährt. Tatsächlich ist er ja der Bevölkerung eher als „Karlchen vom TV“ das u.a. irrwitzige Impfpropaganda betreibt denn als „monoklonaler Antikörper Karl“ bekannt</a:t>
            </a:r>
          </a:p>
          <a:p>
            <a:endParaRPr lang="de-DE" dirty="0"/>
          </a:p>
        </p:txBody>
      </p:sp>
    </p:spTree>
    <p:extLst>
      <p:ext uri="{BB962C8B-B14F-4D97-AF65-F5344CB8AC3E}">
        <p14:creationId xmlns:p14="http://schemas.microsoft.com/office/powerpoint/2010/main" val="89907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96E3E-E383-48D4-90D9-EA01F6A4EDB8}"/>
              </a:ext>
            </a:extLst>
          </p:cNvPr>
          <p:cNvSpPr>
            <a:spLocks noGrp="1"/>
          </p:cNvSpPr>
          <p:nvPr>
            <p:ph type="title"/>
          </p:nvPr>
        </p:nvSpPr>
        <p:spPr/>
        <p:txBody>
          <a:bodyPr/>
          <a:lstStyle/>
          <a:p>
            <a:r>
              <a:rPr lang="de-DE" b="1" dirty="0">
                <a:solidFill>
                  <a:schemeClr val="accent1">
                    <a:lumMod val="75000"/>
                  </a:schemeClr>
                </a:solidFill>
              </a:rPr>
              <a:t>RKI-intern</a:t>
            </a:r>
          </a:p>
        </p:txBody>
      </p:sp>
      <p:pic>
        <p:nvPicPr>
          <p:cNvPr id="4" name="Grafik 3">
            <a:extLst>
              <a:ext uri="{FF2B5EF4-FFF2-40B4-BE49-F238E27FC236}">
                <a16:creationId xmlns:a16="http://schemas.microsoft.com/office/drawing/2014/main" id="{1764A96A-17F8-4C44-B600-D6307F6CC544}"/>
              </a:ext>
            </a:extLst>
          </p:cNvPr>
          <p:cNvPicPr/>
          <p:nvPr/>
        </p:nvPicPr>
        <p:blipFill>
          <a:blip r:embed="rId2"/>
          <a:stretch>
            <a:fillRect/>
          </a:stretch>
        </p:blipFill>
        <p:spPr>
          <a:xfrm>
            <a:off x="2650471" y="3263154"/>
            <a:ext cx="2314575" cy="466725"/>
          </a:xfrm>
          <a:prstGeom prst="rect">
            <a:avLst/>
          </a:prstGeom>
          <a:ln>
            <a:solidFill>
              <a:schemeClr val="accent1"/>
            </a:solidFill>
          </a:ln>
        </p:spPr>
      </p:pic>
      <p:pic>
        <p:nvPicPr>
          <p:cNvPr id="5" name="Grafik 4">
            <a:extLst>
              <a:ext uri="{FF2B5EF4-FFF2-40B4-BE49-F238E27FC236}">
                <a16:creationId xmlns:a16="http://schemas.microsoft.com/office/drawing/2014/main" id="{BCADC15A-C1F7-4E35-9566-C42B7702CB88}"/>
              </a:ext>
            </a:extLst>
          </p:cNvPr>
          <p:cNvPicPr/>
          <p:nvPr/>
        </p:nvPicPr>
        <p:blipFill>
          <a:blip r:embed="rId3"/>
          <a:stretch>
            <a:fillRect/>
          </a:stretch>
        </p:blipFill>
        <p:spPr>
          <a:xfrm>
            <a:off x="838200" y="1744411"/>
            <a:ext cx="5939118" cy="729783"/>
          </a:xfrm>
          <a:prstGeom prst="rect">
            <a:avLst/>
          </a:prstGeom>
          <a:ln>
            <a:solidFill>
              <a:schemeClr val="accent1"/>
            </a:solidFill>
          </a:ln>
        </p:spPr>
      </p:pic>
      <p:sp>
        <p:nvSpPr>
          <p:cNvPr id="6" name="Rechteck 5">
            <a:extLst>
              <a:ext uri="{FF2B5EF4-FFF2-40B4-BE49-F238E27FC236}">
                <a16:creationId xmlns:a16="http://schemas.microsoft.com/office/drawing/2014/main" id="{4CDB066A-181F-455F-B071-A7E93EFB7E00}"/>
              </a:ext>
            </a:extLst>
          </p:cNvPr>
          <p:cNvSpPr/>
          <p:nvPr/>
        </p:nvSpPr>
        <p:spPr>
          <a:xfrm>
            <a:off x="1161826" y="4383807"/>
            <a:ext cx="3065930" cy="195438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Betreff: Schaade heute nicht im RKI</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Liebe Kolleginnen und Kollegen,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ich bin heute sympathisch und bleibe zu Hause.</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Danke, Gruß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de-DE" sz="1100" dirty="0">
                <a:latin typeface="Calibri" panose="020F0502020204030204" pitchFamily="34" charset="0"/>
                <a:ea typeface="Calibri" panose="020F0502020204030204" pitchFamily="34" charset="0"/>
                <a:cs typeface="Times New Roman" panose="02020603050405020304" pitchFamily="18" charset="0"/>
              </a:rPr>
              <a:t>LS </a:t>
            </a:r>
          </a:p>
        </p:txBody>
      </p:sp>
      <p:pic>
        <p:nvPicPr>
          <p:cNvPr id="7" name="Inhaltsplatzhalter 4">
            <a:extLst>
              <a:ext uri="{FF2B5EF4-FFF2-40B4-BE49-F238E27FC236}">
                <a16:creationId xmlns:a16="http://schemas.microsoft.com/office/drawing/2014/main" id="{7E95D00E-DD3A-4951-843C-152EF974249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59269" y="1839903"/>
            <a:ext cx="3263503" cy="4351338"/>
          </a:xfrm>
        </p:spPr>
      </p:pic>
    </p:spTree>
    <p:extLst>
      <p:ext uri="{BB962C8B-B14F-4D97-AF65-F5344CB8AC3E}">
        <p14:creationId xmlns:p14="http://schemas.microsoft.com/office/powerpoint/2010/main" val="48808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499F771-6DB2-4B6C-92C6-097C02A2C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995" y="564682"/>
            <a:ext cx="7366010" cy="5524507"/>
          </a:xfrm>
          <a:prstGeom prst="rect">
            <a:avLst/>
          </a:prstGeom>
        </p:spPr>
      </p:pic>
    </p:spTree>
    <p:extLst>
      <p:ext uri="{BB962C8B-B14F-4D97-AF65-F5344CB8AC3E}">
        <p14:creationId xmlns:p14="http://schemas.microsoft.com/office/powerpoint/2010/main" val="797419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16951-3C22-4E27-9C24-5B9F8AFD2E93}"/>
              </a:ext>
            </a:extLst>
          </p:cNvPr>
          <p:cNvSpPr>
            <a:spLocks noGrp="1"/>
          </p:cNvSpPr>
          <p:nvPr>
            <p:ph type="ctrTitle"/>
          </p:nvPr>
        </p:nvSpPr>
        <p:spPr>
          <a:xfrm>
            <a:off x="1523999" y="616590"/>
            <a:ext cx="9144000" cy="2387600"/>
          </a:xfrm>
        </p:spPr>
        <p:txBody>
          <a:bodyPr>
            <a:normAutofit fontScale="90000"/>
          </a:bodyPr>
          <a:lstStyle/>
          <a:p>
            <a:r>
              <a:rPr lang="de-DE" b="1" dirty="0">
                <a:solidFill>
                  <a:schemeClr val="accent1">
                    <a:lumMod val="75000"/>
                  </a:schemeClr>
                </a:solidFill>
              </a:rPr>
              <a:t>Kuriositäten aus dem Lagezentrum</a:t>
            </a:r>
            <a:br>
              <a:rPr lang="de-DE" b="1" dirty="0">
                <a:solidFill>
                  <a:schemeClr val="accent1">
                    <a:lumMod val="75000"/>
                  </a:schemeClr>
                </a:solidFill>
              </a:rPr>
            </a:br>
            <a:r>
              <a:rPr lang="de-DE" b="1" dirty="0">
                <a:solidFill>
                  <a:schemeClr val="accent1">
                    <a:lumMod val="75000"/>
                  </a:schemeClr>
                </a:solidFill>
              </a:rPr>
              <a:t>- </a:t>
            </a:r>
            <a:r>
              <a:rPr lang="de-DE" b="1" dirty="0" err="1">
                <a:solidFill>
                  <a:schemeClr val="accent1">
                    <a:lumMod val="75000"/>
                  </a:schemeClr>
                </a:solidFill>
              </a:rPr>
              <a:t>best</a:t>
            </a:r>
            <a:r>
              <a:rPr lang="de-DE" b="1" dirty="0">
                <a:solidFill>
                  <a:schemeClr val="accent1">
                    <a:lumMod val="75000"/>
                  </a:schemeClr>
                </a:solidFill>
              </a:rPr>
              <a:t> </a:t>
            </a:r>
            <a:r>
              <a:rPr lang="de-DE" b="1" dirty="0" err="1">
                <a:solidFill>
                  <a:schemeClr val="accent1">
                    <a:lumMod val="75000"/>
                  </a:schemeClr>
                </a:solidFill>
              </a:rPr>
              <a:t>of</a:t>
            </a:r>
            <a:r>
              <a:rPr lang="de-DE" b="1" dirty="0">
                <a:solidFill>
                  <a:schemeClr val="accent1">
                    <a:lumMod val="75000"/>
                  </a:schemeClr>
                </a:solidFill>
              </a:rPr>
              <a:t> - </a:t>
            </a:r>
          </a:p>
        </p:txBody>
      </p:sp>
      <p:pic>
        <p:nvPicPr>
          <p:cNvPr id="5" name="Grafik 4">
            <a:extLst>
              <a:ext uri="{FF2B5EF4-FFF2-40B4-BE49-F238E27FC236}">
                <a16:creationId xmlns:a16="http://schemas.microsoft.com/office/drawing/2014/main" id="{F62269EE-3104-4F53-AA3F-1E2FD663EFE1}"/>
              </a:ext>
            </a:extLst>
          </p:cNvPr>
          <p:cNvPicPr>
            <a:picLocks noChangeAspect="1"/>
          </p:cNvPicPr>
          <p:nvPr/>
        </p:nvPicPr>
        <p:blipFill>
          <a:blip r:embed="rId2"/>
          <a:stretch>
            <a:fillRect/>
          </a:stretch>
        </p:blipFill>
        <p:spPr>
          <a:xfrm>
            <a:off x="1865118" y="3429001"/>
            <a:ext cx="2104454" cy="2990738"/>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54513D5B-8A83-412E-B95F-B3F273DD8CC7}"/>
              </a:ext>
            </a:extLst>
          </p:cNvPr>
          <p:cNvPicPr>
            <a:picLocks noChangeAspect="1"/>
          </p:cNvPicPr>
          <p:nvPr/>
        </p:nvPicPr>
        <p:blipFill>
          <a:blip r:embed="rId3"/>
          <a:stretch>
            <a:fillRect/>
          </a:stretch>
        </p:blipFill>
        <p:spPr>
          <a:xfrm>
            <a:off x="5190988" y="3429000"/>
            <a:ext cx="2104454" cy="2992918"/>
          </a:xfrm>
          <a:prstGeom prst="rect">
            <a:avLst/>
          </a:prstGeom>
          <a:ln>
            <a:no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5156B739-1003-41F3-9FA2-34A698FBAABE}"/>
              </a:ext>
            </a:extLst>
          </p:cNvPr>
          <p:cNvPicPr>
            <a:picLocks noChangeAspect="1"/>
          </p:cNvPicPr>
          <p:nvPr/>
        </p:nvPicPr>
        <p:blipFill>
          <a:blip r:embed="rId4"/>
          <a:stretch>
            <a:fillRect/>
          </a:stretch>
        </p:blipFill>
        <p:spPr>
          <a:xfrm>
            <a:off x="8683397" y="3429001"/>
            <a:ext cx="2106259" cy="2990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425872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1778</Words>
  <Application>Microsoft Office PowerPoint</Application>
  <PresentationFormat>Breitbild</PresentationFormat>
  <Paragraphs>288</Paragraphs>
  <Slides>45</Slides>
  <Notes>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45</vt:i4>
      </vt:variant>
    </vt:vector>
  </HeadingPairs>
  <TitlesOfParts>
    <vt:vector size="53" baseType="lpstr">
      <vt:lpstr>Arial</vt:lpstr>
      <vt:lpstr>BundesSerif Medium Italic</vt:lpstr>
      <vt:lpstr>Calibri</vt:lpstr>
      <vt:lpstr>Calibri Light</vt:lpstr>
      <vt:lpstr>Comic Sans MS</vt:lpstr>
      <vt:lpstr>Times New Roman</vt:lpstr>
      <vt:lpstr>Wingdings</vt:lpstr>
      <vt:lpstr>Office</vt:lpstr>
      <vt:lpstr>PowerPoint-Präsentation</vt:lpstr>
      <vt:lpstr>Agenda</vt:lpstr>
      <vt:lpstr>Kuriositäten aus dem Lagezentrum  - the last and final part 5 -</vt:lpstr>
      <vt:lpstr>Expositionsländer</vt:lpstr>
      <vt:lpstr>Auszug einer IFG Anfrage</vt:lpstr>
      <vt:lpstr>Auszug einer IFG Anfrage</vt:lpstr>
      <vt:lpstr>RKI-intern</vt:lpstr>
      <vt:lpstr>PowerPoint-Präsentation</vt:lpstr>
      <vt:lpstr>Kuriositäten aus dem Lagezentrum - best of - </vt:lpstr>
      <vt:lpstr>Tippfehler und Autokorrektur…</vt:lpstr>
      <vt:lpstr>Tippfehler und Autokorrektur… - auch bei anderen ;)</vt:lpstr>
      <vt:lpstr>RKI-intern</vt:lpstr>
      <vt:lpstr>Berichtserstattung</vt:lpstr>
      <vt:lpstr>Aufgaben, Aufgaben, Aufgaben…</vt:lpstr>
      <vt:lpstr>Aufgaben, Aufgaben, Aufgaben…</vt:lpstr>
      <vt:lpstr>KoNa</vt:lpstr>
      <vt:lpstr>KoNa</vt:lpstr>
      <vt:lpstr>Kreative Passwörter </vt:lpstr>
      <vt:lpstr>Corona und Katzen</vt:lpstr>
      <vt:lpstr>Corona und Katzen</vt:lpstr>
      <vt:lpstr>Ihre Fragen…</vt:lpstr>
      <vt:lpstr>PowerPoint-Präsentation</vt:lpstr>
      <vt:lpstr>Zahlen, Daten, Fakten aus dem Lagezentrum  </vt:lpstr>
      <vt:lpstr>Kennzahlen</vt:lpstr>
      <vt:lpstr>Anzahl Schichten</vt:lpstr>
      <vt:lpstr>Anzahl Schichten</vt:lpstr>
      <vt:lpstr>Schichten pro Position</vt:lpstr>
      <vt:lpstr>Aufgaben</vt:lpstr>
      <vt:lpstr>Aufgaben</vt:lpstr>
      <vt:lpstr>Aufgaben</vt:lpstr>
      <vt:lpstr>Topschichtler  </vt:lpstr>
      <vt:lpstr>Schichtleitung</vt:lpstr>
      <vt:lpstr>Sichtung</vt:lpstr>
      <vt:lpstr>Aufgaben</vt:lpstr>
      <vt:lpstr>Lagebericht</vt:lpstr>
      <vt:lpstr>Fallzahlen morgens ans BMG</vt:lpstr>
      <vt:lpstr>Lageprotokoll</vt:lpstr>
      <vt:lpstr>Presse Liaison</vt:lpstr>
      <vt:lpstr>Internationale Kommunikation</vt:lpstr>
      <vt:lpstr>Kapazitätenmonitoring</vt:lpstr>
      <vt:lpstr>Ausbruchsscreening</vt:lpstr>
      <vt:lpstr>Corona Hotline</vt:lpstr>
      <vt:lpstr>Krisenstabsprotokoll</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Grote, Ulrike</dc:creator>
  <cp:lastModifiedBy>Hoersaal, Hoersaal</cp:lastModifiedBy>
  <cp:revision>42</cp:revision>
  <dcterms:created xsi:type="dcterms:W3CDTF">2023-06-15T10:47:10Z</dcterms:created>
  <dcterms:modified xsi:type="dcterms:W3CDTF">2023-07-05T13:18:25Z</dcterms:modified>
</cp:coreProperties>
</file>