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10" r:id="rId5"/>
    <p:sldId id="311" r:id="rId6"/>
    <p:sldId id="31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ins, Janina" initials="EJ" lastIdx="1" clrIdx="0">
    <p:extLst>
      <p:ext uri="{19B8F6BF-5375-455C-9EA6-DF929625EA0E}">
        <p15:presenceInfo xmlns:p15="http://schemas.microsoft.com/office/powerpoint/2012/main" userId="Esins, Ja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95190" autoAdjust="0"/>
  </p:normalViewPr>
  <p:slideViewPr>
    <p:cSldViewPr snapToGrid="0">
      <p:cViewPr varScale="1">
        <p:scale>
          <a:sx n="82" d="100"/>
          <a:sy n="82" d="100"/>
        </p:scale>
        <p:origin x="989" y="72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 414 Pat. Neuaufnahmen am 25. Nov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Letzter Non-</a:t>
            </a:r>
            <a:r>
              <a:rPr lang="de-DE" dirty="0" err="1"/>
              <a:t>Covid</a:t>
            </a:r>
            <a:r>
              <a:rPr lang="de-DE" dirty="0"/>
              <a:t>-Pat. Peak wurde durch RSV/Influenza ausgelöst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6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Fast 50% regulärer Betrieb</a:t>
            </a:r>
          </a:p>
          <a:p>
            <a:r>
              <a:rPr lang="de-DE" dirty="0"/>
              <a:t>Ca 1/3 noch Meldung von Personalmangel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66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04.07.2023 werden </a:t>
            </a:r>
            <a:r>
              <a:rPr lang="de-DE" sz="1600" b="1" dirty="0"/>
              <a:t>80 </a:t>
            </a:r>
            <a:r>
              <a:rPr lang="de-DE" sz="1600" dirty="0"/>
              <a:t>COVID-19-Patient*innen auf den Intensivstationen bundesweit gemeldet.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Stete Reduktion in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+ 43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 am RKI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72884" y="89430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75F43E5-76D0-4DAD-BC7F-24E6B82AB17C}"/>
              </a:ext>
            </a:extLst>
          </p:cNvPr>
          <p:cNvGrpSpPr/>
          <p:nvPr/>
        </p:nvGrpSpPr>
        <p:grpSpPr>
          <a:xfrm>
            <a:off x="114624" y="2515526"/>
            <a:ext cx="6960112" cy="4090546"/>
            <a:chOff x="114623" y="2515526"/>
            <a:chExt cx="7459772" cy="409054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F5E06FA-5611-4A1F-B729-BEEF62929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0"/>
            <a:stretch/>
          </p:blipFill>
          <p:spPr>
            <a:xfrm>
              <a:off x="114623" y="2565637"/>
              <a:ext cx="7286070" cy="4040435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8E05476-1B7D-42B7-B693-607D1AAFF78E}"/>
                </a:ext>
              </a:extLst>
            </p:cNvPr>
            <p:cNvSpPr txBox="1"/>
            <p:nvPr/>
          </p:nvSpPr>
          <p:spPr>
            <a:xfrm>
              <a:off x="1724275" y="2515526"/>
              <a:ext cx="522682" cy="48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rgbClr val="FF0000"/>
                  </a:solidFill>
                </a:rPr>
                <a:t>Lock-Down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94FA65-78BB-490E-93D3-A41CCE0BC88E}"/>
                </a:ext>
              </a:extLst>
            </p:cNvPr>
            <p:cNvSpPr txBox="1"/>
            <p:nvPr/>
          </p:nvSpPr>
          <p:spPr>
            <a:xfrm>
              <a:off x="2323557" y="2565637"/>
              <a:ext cx="647826" cy="45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5.762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829A81E-BBBF-4BC9-98E3-4D7B6283A90D}"/>
                </a:ext>
              </a:extLst>
            </p:cNvPr>
            <p:cNvSpPr txBox="1"/>
            <p:nvPr/>
          </p:nvSpPr>
          <p:spPr>
            <a:xfrm>
              <a:off x="4014102" y="3017794"/>
              <a:ext cx="647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4.918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4961E8E-D7E0-474C-B369-40ECF183ECF9}"/>
                </a:ext>
              </a:extLst>
            </p:cNvPr>
            <p:cNvSpPr txBox="1"/>
            <p:nvPr/>
          </p:nvSpPr>
          <p:spPr>
            <a:xfrm>
              <a:off x="6962598" y="5851198"/>
              <a:ext cx="611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80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DE24168-CA7D-43A9-B4E6-A3C0FB9E53D5}"/>
                </a:ext>
              </a:extLst>
            </p:cNvPr>
            <p:cNvSpPr txBox="1"/>
            <p:nvPr/>
          </p:nvSpPr>
          <p:spPr>
            <a:xfrm>
              <a:off x="2873323" y="2912550"/>
              <a:ext cx="647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5.106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AEA491-B444-40B6-9C6E-E8D74DA60A95}"/>
              </a:ext>
            </a:extLst>
          </p:cNvPr>
          <p:cNvGrpSpPr/>
          <p:nvPr/>
        </p:nvGrpSpPr>
        <p:grpSpPr>
          <a:xfrm>
            <a:off x="6912669" y="390026"/>
            <a:ext cx="5251444" cy="3201615"/>
            <a:chOff x="6876661" y="390814"/>
            <a:chExt cx="5251444" cy="320161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4A95AF4-FBF3-4179-9831-A2516FE49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3"/>
            <a:stretch/>
          </p:blipFill>
          <p:spPr>
            <a:xfrm>
              <a:off x="6876661" y="390814"/>
              <a:ext cx="5251444" cy="3201615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ED30CAC4-B742-491C-853E-EA2D784E5C30}"/>
                </a:ext>
              </a:extLst>
            </p:cNvPr>
            <p:cNvSpPr/>
            <p:nvPr/>
          </p:nvSpPr>
          <p:spPr>
            <a:xfrm>
              <a:off x="11893646" y="443653"/>
              <a:ext cx="234459" cy="195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56364E33-4B52-4B9B-B013-D60530E4C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25"/>
          <a:stretch/>
        </p:blipFill>
        <p:spPr>
          <a:xfrm>
            <a:off x="7074735" y="4062541"/>
            <a:ext cx="5053370" cy="272015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90A686D-CB25-427B-8DE7-CF4DDFF08790}"/>
              </a:ext>
            </a:extLst>
          </p:cNvPr>
          <p:cNvSpPr txBox="1"/>
          <p:nvPr/>
        </p:nvSpPr>
        <p:spPr>
          <a:xfrm>
            <a:off x="6984138" y="3737062"/>
            <a:ext cx="431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Anzahl verstorbener COVID-19-Fälle auf ITS </a:t>
            </a:r>
            <a:r>
              <a:rPr lang="de-DE" sz="1400" i="1" dirty="0"/>
              <a:t>(pro Tag)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6D960E5-0BF0-442C-8BA9-450D160EB465}"/>
              </a:ext>
            </a:extLst>
          </p:cNvPr>
          <p:cNvSpPr txBox="1"/>
          <p:nvPr/>
        </p:nvSpPr>
        <p:spPr>
          <a:xfrm>
            <a:off x="125319" y="2172117"/>
            <a:ext cx="540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Anzahl gemeldeter</a:t>
            </a:r>
            <a:r>
              <a:rPr lang="de-DE" sz="1400" b="1" i="1" dirty="0"/>
              <a:t> </a:t>
            </a:r>
            <a:r>
              <a:rPr lang="de-DE" sz="1400" b="1" dirty="0"/>
              <a:t>intensivmedizinisch behandelter COVID-19-Fälle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9E273CB-D367-4752-9E0C-02EDA8531BCA}"/>
              </a:ext>
            </a:extLst>
          </p:cNvPr>
          <p:cNvSpPr/>
          <p:nvPr/>
        </p:nvSpPr>
        <p:spPr>
          <a:xfrm>
            <a:off x="4200526" y="650842"/>
            <a:ext cx="371475" cy="594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C56EEC-1526-4BEE-8E23-D4492D49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863"/>
          <a:stretch/>
        </p:blipFill>
        <p:spPr>
          <a:xfrm>
            <a:off x="2192755" y="256339"/>
            <a:ext cx="4758492" cy="68683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2136C5A-0F64-4D75-A45B-63693939281C}"/>
              </a:ext>
            </a:extLst>
          </p:cNvPr>
          <p:cNvGrpSpPr/>
          <p:nvPr/>
        </p:nvGrpSpPr>
        <p:grpSpPr>
          <a:xfrm>
            <a:off x="8105292" y="1017055"/>
            <a:ext cx="3998312" cy="5262447"/>
            <a:chOff x="6467475" y="658031"/>
            <a:chExt cx="4591050" cy="595038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AC641E0-9612-4B08-AD09-D1AD5E4E8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63" b="3701"/>
            <a:stretch/>
          </p:blipFill>
          <p:spPr>
            <a:xfrm>
              <a:off x="6467475" y="658031"/>
              <a:ext cx="4591050" cy="5950382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2C2DA5C-E3A3-465E-AA36-8B0F7A2AB898}"/>
                </a:ext>
              </a:extLst>
            </p:cNvPr>
            <p:cNvSpPr/>
            <p:nvPr/>
          </p:nvSpPr>
          <p:spPr>
            <a:xfrm>
              <a:off x="10560894" y="746449"/>
              <a:ext cx="360175" cy="671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807C4C31-A4D6-493D-8B92-1BDEFCE54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" y="1017055"/>
            <a:ext cx="3686175" cy="514145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AB98F0D-D4B4-49E7-B5AD-31C50F30CA62}"/>
              </a:ext>
            </a:extLst>
          </p:cNvPr>
          <p:cNvSpPr txBox="1"/>
          <p:nvPr/>
        </p:nvSpPr>
        <p:spPr>
          <a:xfrm>
            <a:off x="1343270" y="6198164"/>
            <a:ext cx="125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07.12.2021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A2AFDB7-F1A7-4F4B-8CA2-EB9E7E5FD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53" y="1017055"/>
            <a:ext cx="3717185" cy="503334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5AC72D9-F0F2-4DC2-93FD-941EB74D2A65}"/>
              </a:ext>
            </a:extLst>
          </p:cNvPr>
          <p:cNvSpPr txBox="1"/>
          <p:nvPr/>
        </p:nvSpPr>
        <p:spPr>
          <a:xfrm>
            <a:off x="4725211" y="6198164"/>
            <a:ext cx="203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Heute: 05.07.2023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9A37181-CD26-4298-A17A-1BE2F851F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722" y="288232"/>
            <a:ext cx="3998312" cy="51936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FEAD25F-11B8-42E6-9046-89C89E549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722" y="6249482"/>
            <a:ext cx="38385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307910" y="167380"/>
            <a:ext cx="286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COVID-19-Altersgruppen </a:t>
            </a:r>
            <a:br>
              <a:rPr lang="de-DE" sz="1600" b="1" dirty="0"/>
            </a:br>
            <a:r>
              <a:rPr lang="de-DE" sz="1600" b="1" dirty="0"/>
              <a:t>ITS-Entwicklung  </a:t>
            </a:r>
            <a:r>
              <a:rPr lang="de-DE" sz="1600" dirty="0"/>
              <a:t>(prozentual)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77279-6DA4-4A7D-BF3D-F1A4E92B7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53" y="71328"/>
            <a:ext cx="7397488" cy="34770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38" y="167380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C3AD3F-8108-4214-AFFF-F45BBA1B9015}"/>
              </a:ext>
            </a:extLst>
          </p:cNvPr>
          <p:cNvSpPr txBox="1"/>
          <p:nvPr/>
        </p:nvSpPr>
        <p:spPr>
          <a:xfrm>
            <a:off x="307909" y="3682136"/>
            <a:ext cx="28614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Aktuelle Altersstruktur der COVID-19-Fälle auf ITS </a:t>
            </a:r>
            <a:br>
              <a:rPr lang="de-DE" sz="1600" b="1" dirty="0"/>
            </a:br>
            <a:r>
              <a:rPr lang="de-DE" sz="1400" dirty="0"/>
              <a:t>(86.2% gemeldeter Fälle)</a:t>
            </a:r>
            <a:endParaRPr lang="de-DE" sz="16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09C808-2F1A-4DB6-9E62-F55D44AA91F1}"/>
              </a:ext>
            </a:extLst>
          </p:cNvPr>
          <p:cNvGrpSpPr/>
          <p:nvPr/>
        </p:nvGrpSpPr>
        <p:grpSpPr>
          <a:xfrm>
            <a:off x="3246253" y="3929006"/>
            <a:ext cx="5777559" cy="2928994"/>
            <a:chOff x="100727" y="3891684"/>
            <a:chExt cx="5678526" cy="283782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FA96DA6-80EF-4330-B82D-20A26A04F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/>
            <a:stretch/>
          </p:blipFill>
          <p:spPr>
            <a:xfrm>
              <a:off x="100727" y="4040154"/>
              <a:ext cx="5678526" cy="2689359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1516464-DA8E-4A2B-8558-8F8669932D35}"/>
                </a:ext>
              </a:extLst>
            </p:cNvPr>
            <p:cNvSpPr/>
            <p:nvPr/>
          </p:nvSpPr>
          <p:spPr>
            <a:xfrm>
              <a:off x="1552041" y="3891684"/>
              <a:ext cx="2298425" cy="192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B3C23B88-8D10-4E39-9599-7F02D307ABE4}"/>
              </a:ext>
            </a:extLst>
          </p:cNvPr>
          <p:cNvSpPr/>
          <p:nvPr/>
        </p:nvSpPr>
        <p:spPr>
          <a:xfrm>
            <a:off x="10282337" y="167379"/>
            <a:ext cx="93304" cy="347705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4736C15-EE08-4D2F-A7AB-4A5F7E8342D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302621" y="3644432"/>
            <a:ext cx="1026368" cy="65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6899485" y="487364"/>
            <a:ext cx="494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030A0"/>
                </a:solidFill>
              </a:rPr>
              <a:t>Non-</a:t>
            </a:r>
            <a:r>
              <a:rPr lang="de-DE" sz="1400" b="1" dirty="0" err="1">
                <a:solidFill>
                  <a:srgbClr val="7030A0"/>
                </a:solidFill>
              </a:rPr>
              <a:t>Covid</a:t>
            </a:r>
            <a:r>
              <a:rPr lang="de-DE" sz="1400" b="1" dirty="0">
                <a:solidFill>
                  <a:srgbClr val="7030A0"/>
                </a:solidFill>
              </a:rPr>
              <a:t> und </a:t>
            </a:r>
            <a:r>
              <a:rPr lang="de-DE" sz="1400" b="1" dirty="0">
                <a:solidFill>
                  <a:schemeClr val="accent2"/>
                </a:solidFill>
              </a:rPr>
              <a:t>COVID Patient*innen</a:t>
            </a:r>
            <a:r>
              <a:rPr lang="de-DE" sz="1400" b="1" dirty="0"/>
              <a:t>: belegte und freie Kapazität</a:t>
            </a:r>
            <a:endParaRPr lang="de-DE" sz="1400" b="1" dirty="0">
              <a:solidFill>
                <a:srgbClr val="7030A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EAFF7CB-3D8D-4530-9CF0-8664875BA4B2}"/>
              </a:ext>
            </a:extLst>
          </p:cNvPr>
          <p:cNvSpPr txBox="1"/>
          <p:nvPr/>
        </p:nvSpPr>
        <p:spPr>
          <a:xfrm>
            <a:off x="6899485" y="148810"/>
            <a:ext cx="467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Kapazitätsbelegung invasive Beatmung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01F4F5-CB56-4F67-827D-81D8723816AF}"/>
              </a:ext>
            </a:extLst>
          </p:cNvPr>
          <p:cNvGrpSpPr/>
          <p:nvPr/>
        </p:nvGrpSpPr>
        <p:grpSpPr>
          <a:xfrm>
            <a:off x="75128" y="1371268"/>
            <a:ext cx="5756504" cy="4926895"/>
            <a:chOff x="336388" y="766284"/>
            <a:chExt cx="5419725" cy="46005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1138F87-D46A-4AD5-95FC-69B67357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388" y="766284"/>
              <a:ext cx="5419725" cy="4600575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0928B6C-28F8-48E3-A17D-87009C29B920}"/>
                </a:ext>
              </a:extLst>
            </p:cNvPr>
            <p:cNvSpPr/>
            <p:nvPr/>
          </p:nvSpPr>
          <p:spPr>
            <a:xfrm>
              <a:off x="5536593" y="766284"/>
              <a:ext cx="219520" cy="4330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510CD93E-3758-42A8-9BC4-5A554B905B7D}"/>
              </a:ext>
            </a:extLst>
          </p:cNvPr>
          <p:cNvSpPr txBox="1"/>
          <p:nvPr/>
        </p:nvSpPr>
        <p:spPr>
          <a:xfrm>
            <a:off x="75128" y="148810"/>
            <a:ext cx="467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Behandlungsbelegung COVID-19-Patient*innen nach Schweregrad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811514D-9F4A-45E9-9216-5F732A791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165" y="1174692"/>
            <a:ext cx="2399129" cy="17078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8A6FE2A-F84A-4E92-8B49-D568269E7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056" y="1109377"/>
            <a:ext cx="4705350" cy="42957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AAB4D4A-AA0F-4897-85EB-9BE4F8DB5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518" y="5642390"/>
            <a:ext cx="34004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9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DA883B-CBDF-4621-9FE7-938A3547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572"/>
            <a:ext cx="5995647" cy="41916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6EBDF4-B8FF-43D3-BD8F-0E31177229CF}"/>
              </a:ext>
            </a:extLst>
          </p:cNvPr>
          <p:cNvSpPr txBox="1"/>
          <p:nvPr/>
        </p:nvSpPr>
        <p:spPr>
          <a:xfrm>
            <a:off x="111966" y="213908"/>
            <a:ext cx="34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Einschätzung Betriebssituation </a:t>
            </a:r>
            <a:br>
              <a:rPr lang="de-DE" b="1" dirty="0"/>
            </a:br>
            <a:r>
              <a:rPr lang="de-DE" b="1" dirty="0"/>
              <a:t>auf ITS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0308D2-DC91-4D05-8CDD-BAE01BE93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675" y="985500"/>
            <a:ext cx="2393972" cy="6770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6B29F9-A3F3-4C26-AD13-936082229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55" y="1791478"/>
            <a:ext cx="5463666" cy="38677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C9C08E-6C52-423E-8D9A-C04B73C58A00}"/>
              </a:ext>
            </a:extLst>
          </p:cNvPr>
          <p:cNvSpPr txBox="1"/>
          <p:nvPr/>
        </p:nvSpPr>
        <p:spPr>
          <a:xfrm>
            <a:off x="6372214" y="209805"/>
            <a:ext cx="33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Gründe der Betriebseinschränkung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713784-1E69-498D-AD10-FBC72D1C6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391" y="856606"/>
            <a:ext cx="1993643" cy="9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DAC5AB0-1E6A-4B19-8D6D-5A791529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316" y="5219408"/>
            <a:ext cx="1095375" cy="12858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F17795-2028-4458-BADF-1E585D97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77" y="5219408"/>
            <a:ext cx="1266825" cy="14763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E69A64-FEBA-4626-AD19-17CEF765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98" y="3180488"/>
            <a:ext cx="3191378" cy="338826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C661D94-8858-47F6-8CB5-871CEA958ABB}"/>
              </a:ext>
            </a:extLst>
          </p:cNvPr>
          <p:cNvSpPr txBox="1"/>
          <p:nvPr/>
        </p:nvSpPr>
        <p:spPr>
          <a:xfrm>
            <a:off x="289249" y="289249"/>
            <a:ext cx="304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Erinnerungen…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9A68B8-3DAC-41DD-BC93-2283B06C7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038" y="473915"/>
            <a:ext cx="5031329" cy="26518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510D3C-3693-43FC-86BD-50F519549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49" y="914400"/>
            <a:ext cx="3331029" cy="385212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B55A33B-4F5A-4915-A7E1-0ABF3317FD36}"/>
              </a:ext>
            </a:extLst>
          </p:cNvPr>
          <p:cNvSpPr/>
          <p:nvPr/>
        </p:nvSpPr>
        <p:spPr>
          <a:xfrm>
            <a:off x="1567543" y="727788"/>
            <a:ext cx="1240971" cy="8490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F8F739-F0EC-4DBF-87A2-25E32247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115" y="4231237"/>
            <a:ext cx="1173459" cy="15525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CACA6F3-C7A9-43E0-8955-4FF166122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002" y="3732246"/>
            <a:ext cx="1295400" cy="1552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FAE295-CE59-42BA-8237-AA30E2156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4402" y="5149117"/>
            <a:ext cx="1170088" cy="14832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778C4B7-CECA-43AC-B45E-96F8A1A9F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7252" y="3780285"/>
            <a:ext cx="1103912" cy="13475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48E7B9-932F-4E20-817C-7D3A66E051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2652" y="4423046"/>
            <a:ext cx="826302" cy="1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Breitbild</PresentationFormat>
  <Paragraphs>32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 am RKI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936</cp:revision>
  <dcterms:created xsi:type="dcterms:W3CDTF">2021-01-13T08:46:29Z</dcterms:created>
  <dcterms:modified xsi:type="dcterms:W3CDTF">2023-07-05T08:55:26Z</dcterms:modified>
</cp:coreProperties>
</file>