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4" r:id="rId2"/>
    <p:sldId id="256" r:id="rId3"/>
    <p:sldId id="264" r:id="rId4"/>
    <p:sldId id="277" r:id="rId5"/>
    <p:sldId id="257" r:id="rId6"/>
    <p:sldId id="416" r:id="rId7"/>
    <p:sldId id="292" r:id="rId8"/>
    <p:sldId id="317" r:id="rId9"/>
    <p:sldId id="422" r:id="rId10"/>
    <p:sldId id="423" r:id="rId11"/>
    <p:sldId id="270" r:id="rId12"/>
    <p:sldId id="269" r:id="rId13"/>
    <p:sldId id="261" r:id="rId14"/>
    <p:sldId id="280" r:id="rId15"/>
    <p:sldId id="289" r:id="rId16"/>
    <p:sldId id="324" r:id="rId17"/>
    <p:sldId id="305" r:id="rId18"/>
    <p:sldId id="30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C755A-030C-4A84-ABDE-8C6CA8FAF2C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5ED91BD-C1B0-4695-931C-3875FA6C2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FA984ED-BE4E-429E-92A9-503BB1087D4D}"/>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5" name="Fußzeilenplatzhalter 4">
            <a:extLst>
              <a:ext uri="{FF2B5EF4-FFF2-40B4-BE49-F238E27FC236}">
                <a16:creationId xmlns:a16="http://schemas.microsoft.com/office/drawing/2014/main" id="{DE20C246-6F9C-420B-94D4-0B48F99921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96404E-08F4-4800-91AB-0D5F77DEEB78}"/>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19102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50CBC-40B0-46BF-802A-1136E0C0FAE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B4B153C-68F0-430D-9977-11BB3401A06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9CBAAAE-3CB9-48D5-B20A-068371AAF141}"/>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5" name="Fußzeilenplatzhalter 4">
            <a:extLst>
              <a:ext uri="{FF2B5EF4-FFF2-40B4-BE49-F238E27FC236}">
                <a16:creationId xmlns:a16="http://schemas.microsoft.com/office/drawing/2014/main" id="{F5499C6F-2E6C-4A00-8BA5-314B104CBC5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D0CECC-3551-4A0A-BA97-CEF57AADCE1B}"/>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303944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BF00FC6-6B71-42E4-B621-164FE69C0BF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5727449-98B7-41AA-BB30-B13C8B78D67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A0B695-E34D-47FD-AE6F-CC1FD682B554}"/>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5" name="Fußzeilenplatzhalter 4">
            <a:extLst>
              <a:ext uri="{FF2B5EF4-FFF2-40B4-BE49-F238E27FC236}">
                <a16:creationId xmlns:a16="http://schemas.microsoft.com/office/drawing/2014/main" id="{E084407C-3FCA-4FDD-A4E2-96415B5E84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C82C2A-CC27-482E-81F3-CBAEA152795A}"/>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112655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A0F83-4307-43AC-91A4-4F03C87DD13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B507A7-3C55-45A4-A768-4BBB0A80C5B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FE18CC-7429-4191-9809-8DD3028E503F}"/>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5" name="Fußzeilenplatzhalter 4">
            <a:extLst>
              <a:ext uri="{FF2B5EF4-FFF2-40B4-BE49-F238E27FC236}">
                <a16:creationId xmlns:a16="http://schemas.microsoft.com/office/drawing/2014/main" id="{EAD9047F-6B7C-4369-BCF0-85E95578A9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707820-2932-400A-9F63-807D22F62BF3}"/>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168960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A2A23-63B9-45D8-B14A-756820C6D26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BA08DA6-F1E0-466D-9D63-6ECB8B730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DC865C3-D56D-4316-954F-FF5909BC035B}"/>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5" name="Fußzeilenplatzhalter 4">
            <a:extLst>
              <a:ext uri="{FF2B5EF4-FFF2-40B4-BE49-F238E27FC236}">
                <a16:creationId xmlns:a16="http://schemas.microsoft.com/office/drawing/2014/main" id="{AE4C269A-F475-471F-A0D7-F82C60A6A6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4041C7-9BC5-40E0-8E01-AB7F54710062}"/>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109417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79143-2831-4619-817E-5E4D1489CF9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E3DDDD-C58F-4495-A149-7EA6FF581CA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52B569-396D-4E5B-A586-945983209D2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37CEC8A-5DEB-4790-81D8-B85EA2B0AAC6}"/>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6" name="Fußzeilenplatzhalter 5">
            <a:extLst>
              <a:ext uri="{FF2B5EF4-FFF2-40B4-BE49-F238E27FC236}">
                <a16:creationId xmlns:a16="http://schemas.microsoft.com/office/drawing/2014/main" id="{B088DBD3-9DE8-45A6-B9F0-62500C902B6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CA444C2-FBAF-47D3-8966-26401DDFC994}"/>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219902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6561F-BB65-41D4-AB34-C2C8207CCEE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4A176D7-BC62-4EB5-B493-F360049A4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79996A7-4CF6-4463-8DD6-BCC7154FF2E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5A8596E-A020-4CA1-8D6A-97CE7D7A3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129C4CB-95C2-4B06-B194-BA064A3B1EC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74695A1-566B-46A7-8393-76BF767A8FC1}"/>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8" name="Fußzeilenplatzhalter 7">
            <a:extLst>
              <a:ext uri="{FF2B5EF4-FFF2-40B4-BE49-F238E27FC236}">
                <a16:creationId xmlns:a16="http://schemas.microsoft.com/office/drawing/2014/main" id="{E48173F3-6619-48F1-A115-88A4958F4A4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F3ED599-FB5E-4D77-A5DE-103DD375D774}"/>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13417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2AE51-2948-4586-8341-37E46BC7503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C6AA737-DE97-4E38-817A-393D4294236C}"/>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4" name="Fußzeilenplatzhalter 3">
            <a:extLst>
              <a:ext uri="{FF2B5EF4-FFF2-40B4-BE49-F238E27FC236}">
                <a16:creationId xmlns:a16="http://schemas.microsoft.com/office/drawing/2014/main" id="{FEB8E7BC-6E1D-4660-9FB4-6496D1EBC7B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4A344C1-35AD-4610-8E64-1C71160915AB}"/>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6781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5628D84-5F32-4422-A5BC-D474CAF908CC}"/>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3" name="Fußzeilenplatzhalter 2">
            <a:extLst>
              <a:ext uri="{FF2B5EF4-FFF2-40B4-BE49-F238E27FC236}">
                <a16:creationId xmlns:a16="http://schemas.microsoft.com/office/drawing/2014/main" id="{77CC4B13-EF8A-4239-87FD-FC630FA9A1A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B14FA5E-D665-48E8-9AB1-7239FFFDDEE5}"/>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390737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289DE-B766-42E8-B4FC-61807DA05D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F7DCB44-072F-41E9-A0C9-2CA402244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D203456-065B-48AF-9B64-18A7A9250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0AE2373-6BDA-454B-B340-44E6954E2A71}"/>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6" name="Fußzeilenplatzhalter 5">
            <a:extLst>
              <a:ext uri="{FF2B5EF4-FFF2-40B4-BE49-F238E27FC236}">
                <a16:creationId xmlns:a16="http://schemas.microsoft.com/office/drawing/2014/main" id="{B113E119-91C4-4620-AD2D-813E433860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4EE2BA-98D8-4D28-8AC5-E4A214467E8A}"/>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300231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D73BC-206B-4DE3-957F-CD401B0CDF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CB1430A-3282-4BC0-9C62-F9849A5ED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CA4558-AAB1-4CEE-9F0C-BBA6EF682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E4D3317-6328-43D8-9AA0-9224E8D6973F}"/>
              </a:ext>
            </a:extLst>
          </p:cNvPr>
          <p:cNvSpPr>
            <a:spLocks noGrp="1"/>
          </p:cNvSpPr>
          <p:nvPr>
            <p:ph type="dt" sz="half" idx="10"/>
          </p:nvPr>
        </p:nvSpPr>
        <p:spPr/>
        <p:txBody>
          <a:bodyPr/>
          <a:lstStyle/>
          <a:p>
            <a:fld id="{5462D06F-D61C-4C1D-BE76-CD2F73189476}" type="datetimeFigureOut">
              <a:rPr lang="de-DE" smtClean="0"/>
              <a:t>05.07.2023</a:t>
            </a:fld>
            <a:endParaRPr lang="de-DE"/>
          </a:p>
        </p:txBody>
      </p:sp>
      <p:sp>
        <p:nvSpPr>
          <p:cNvPr id="6" name="Fußzeilenplatzhalter 5">
            <a:extLst>
              <a:ext uri="{FF2B5EF4-FFF2-40B4-BE49-F238E27FC236}">
                <a16:creationId xmlns:a16="http://schemas.microsoft.com/office/drawing/2014/main" id="{247E0695-FFC0-4EA7-9328-4E812A300F0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440E2CF-0CF1-492C-9B41-4C3D8DD021A6}"/>
              </a:ext>
            </a:extLst>
          </p:cNvPr>
          <p:cNvSpPr>
            <a:spLocks noGrp="1"/>
          </p:cNvSpPr>
          <p:nvPr>
            <p:ph type="sldNum" sz="quarter" idx="12"/>
          </p:nvPr>
        </p:nvSpPr>
        <p:spPr/>
        <p:txBody>
          <a:bodyPr/>
          <a:lstStyle/>
          <a:p>
            <a:fld id="{8792A2DA-F561-4154-9C73-50D75DEBA660}" type="slidenum">
              <a:rPr lang="de-DE" smtClean="0"/>
              <a:t>‹Nr.›</a:t>
            </a:fld>
            <a:endParaRPr lang="de-DE"/>
          </a:p>
        </p:txBody>
      </p:sp>
    </p:spTree>
    <p:extLst>
      <p:ext uri="{BB962C8B-B14F-4D97-AF65-F5344CB8AC3E}">
        <p14:creationId xmlns:p14="http://schemas.microsoft.com/office/powerpoint/2010/main" val="271109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D65FAAD-8271-45BB-A032-71BECE429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34BE02E-4304-4D2D-B6C5-AEE1FC282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DC7810-24EC-4694-8155-7A6C15FBA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2D06F-D61C-4C1D-BE76-CD2F73189476}" type="datetimeFigureOut">
              <a:rPr lang="de-DE" smtClean="0"/>
              <a:t>05.07.2023</a:t>
            </a:fld>
            <a:endParaRPr lang="de-DE"/>
          </a:p>
        </p:txBody>
      </p:sp>
      <p:sp>
        <p:nvSpPr>
          <p:cNvPr id="5" name="Fußzeilenplatzhalter 4">
            <a:extLst>
              <a:ext uri="{FF2B5EF4-FFF2-40B4-BE49-F238E27FC236}">
                <a16:creationId xmlns:a16="http://schemas.microsoft.com/office/drawing/2014/main" id="{8A012409-6A5E-4D1B-B83F-10CAA9F7D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233F21C-B346-404A-9C1E-ED664DD00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2A2DA-F561-4154-9C73-50D75DEBA660}" type="slidenum">
              <a:rPr lang="de-DE" smtClean="0"/>
              <a:t>‹Nr.›</a:t>
            </a:fld>
            <a:endParaRPr lang="de-DE"/>
          </a:p>
        </p:txBody>
      </p:sp>
    </p:spTree>
    <p:extLst>
      <p:ext uri="{BB962C8B-B14F-4D97-AF65-F5344CB8AC3E}">
        <p14:creationId xmlns:p14="http://schemas.microsoft.com/office/powerpoint/2010/main" val="319668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www.rki.de/covid-19" TargetMode="External"/><Relationship Id="rId2" Type="http://schemas.openxmlformats.org/officeDocument/2006/relationships/hyperlink" Target="https://www.fli.de/de/aktuelles/tierseuchengeschehen/coronavirus/"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infektionsschutz.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6F6822-3D0E-47A1-9C50-C6E6C2E59B08}"/>
              </a:ext>
            </a:extLst>
          </p:cNvPr>
          <p:cNvSpPr>
            <a:spLocks noGrp="1"/>
          </p:cNvSpPr>
          <p:nvPr>
            <p:ph type="title"/>
          </p:nvPr>
        </p:nvSpPr>
        <p:spPr/>
        <p:txBody>
          <a:bodyPr/>
          <a:lstStyle/>
          <a:p>
            <a:r>
              <a:rPr lang="de-DE" b="1" dirty="0">
                <a:solidFill>
                  <a:schemeClr val="accent1">
                    <a:lumMod val="75000"/>
                  </a:schemeClr>
                </a:solidFill>
              </a:rPr>
              <a:t>Agenda</a:t>
            </a:r>
          </a:p>
        </p:txBody>
      </p:sp>
      <p:sp>
        <p:nvSpPr>
          <p:cNvPr id="5" name="Inhaltsplatzhalter 4">
            <a:extLst>
              <a:ext uri="{FF2B5EF4-FFF2-40B4-BE49-F238E27FC236}">
                <a16:creationId xmlns:a16="http://schemas.microsoft.com/office/drawing/2014/main" id="{AA346B13-09C6-4B17-AF0B-EFCC26FE24C2}"/>
              </a:ext>
            </a:extLst>
          </p:cNvPr>
          <p:cNvSpPr>
            <a:spLocks noGrp="1"/>
          </p:cNvSpPr>
          <p:nvPr>
            <p:ph idx="1"/>
          </p:nvPr>
        </p:nvSpPr>
        <p:spPr/>
        <p:txBody>
          <a:bodyPr/>
          <a:lstStyle/>
          <a:p>
            <a:r>
              <a:rPr lang="de-DE" dirty="0"/>
              <a:t>Begrüßung/Sektempfang (10 min)</a:t>
            </a:r>
          </a:p>
          <a:p>
            <a:r>
              <a:rPr lang="de-DE" dirty="0"/>
              <a:t>Rückblick auf 3,5 Jahre Krisenmanagement (15 min)</a:t>
            </a:r>
          </a:p>
          <a:p>
            <a:r>
              <a:rPr lang="de-DE" dirty="0"/>
              <a:t>Kuriositäten aus dem Lagezentrum (10 min)</a:t>
            </a:r>
          </a:p>
          <a:p>
            <a:r>
              <a:rPr lang="de-DE" dirty="0"/>
              <a:t>Ausklang mit Sekt und Kuchen (25 min)</a:t>
            </a:r>
          </a:p>
          <a:p>
            <a:r>
              <a:rPr lang="de-DE" dirty="0"/>
              <a:t>Optional: Gemeinsamen Mittagessen </a:t>
            </a:r>
          </a:p>
        </p:txBody>
      </p:sp>
    </p:spTree>
    <p:extLst>
      <p:ext uri="{BB962C8B-B14F-4D97-AF65-F5344CB8AC3E}">
        <p14:creationId xmlns:p14="http://schemas.microsoft.com/office/powerpoint/2010/main" val="574751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61925-58CF-49D1-BF7D-D032033E6AC7}"/>
              </a:ext>
            </a:extLst>
          </p:cNvPr>
          <p:cNvSpPr>
            <a:spLocks noGrp="1"/>
          </p:cNvSpPr>
          <p:nvPr>
            <p:ph type="title"/>
          </p:nvPr>
        </p:nvSpPr>
        <p:spPr/>
        <p:txBody>
          <a:bodyPr>
            <a:normAutofit/>
          </a:bodyPr>
          <a:lstStyle/>
          <a:p>
            <a:r>
              <a:rPr lang="de-DE" b="1" dirty="0">
                <a:solidFill>
                  <a:schemeClr val="accent1">
                    <a:lumMod val="75000"/>
                  </a:schemeClr>
                </a:solidFill>
              </a:rPr>
              <a:t>Es geht noch weiter …</a:t>
            </a:r>
          </a:p>
        </p:txBody>
      </p:sp>
      <p:sp>
        <p:nvSpPr>
          <p:cNvPr id="4" name="Rechteck 3">
            <a:extLst>
              <a:ext uri="{FF2B5EF4-FFF2-40B4-BE49-F238E27FC236}">
                <a16:creationId xmlns:a16="http://schemas.microsoft.com/office/drawing/2014/main" id="{CE8EB5B9-7D4E-481C-995B-5AE864087B39}"/>
              </a:ext>
            </a:extLst>
          </p:cNvPr>
          <p:cNvSpPr/>
          <p:nvPr/>
        </p:nvSpPr>
        <p:spPr>
          <a:xfrm>
            <a:off x="677778" y="1521098"/>
            <a:ext cx="8193505"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de-DE" dirty="0"/>
              <a:t>Lieber Herr Rottmann,</a:t>
            </a:r>
          </a:p>
          <a:p>
            <a:r>
              <a:rPr lang="de-DE" dirty="0"/>
              <a:t>hier kommt eine Antwort für </a:t>
            </a:r>
            <a:r>
              <a:rPr lang="de-DE"/>
              <a:t>Herrn XXX, </a:t>
            </a:r>
            <a:r>
              <a:rPr lang="de-DE" dirty="0"/>
              <a:t>der sich ob der Brisanz seines IFG-Antrages über Monate geziert hat, seinen Klarnamen zu nennen.</a:t>
            </a:r>
          </a:p>
          <a:p>
            <a:r>
              <a:rPr lang="de-DE" dirty="0"/>
              <a:t>Kleiner Warnhinweis: Das RKI hat sämtliche Salbeivorräte weltweit aufgekauft ... :-). </a:t>
            </a:r>
          </a:p>
          <a:p>
            <a:r>
              <a:rPr lang="de-DE" dirty="0"/>
              <a:t>Beste Grüße (BMG)</a:t>
            </a:r>
          </a:p>
        </p:txBody>
      </p:sp>
      <p:sp>
        <p:nvSpPr>
          <p:cNvPr id="5" name="Rechteck 4">
            <a:extLst>
              <a:ext uri="{FF2B5EF4-FFF2-40B4-BE49-F238E27FC236}">
                <a16:creationId xmlns:a16="http://schemas.microsoft.com/office/drawing/2014/main" id="{62761113-0833-4C6A-87B6-36FA3274B117}"/>
              </a:ext>
            </a:extLst>
          </p:cNvPr>
          <p:cNvSpPr/>
          <p:nvPr/>
        </p:nvSpPr>
        <p:spPr>
          <a:xfrm>
            <a:off x="1427747" y="3337692"/>
            <a:ext cx="7892716" cy="14619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de-DE" dirty="0"/>
              <a:t>Danke! Einverstanden.</a:t>
            </a:r>
          </a:p>
          <a:p>
            <a:endParaRPr lang="de-DE" sz="700" dirty="0"/>
          </a:p>
          <a:p>
            <a:r>
              <a:rPr lang="de-DE" dirty="0"/>
              <a:t>Um die Wortspiele aufzunehmen: Ich kann gerne eine Tüte Bonbons ausgeben...</a:t>
            </a:r>
          </a:p>
          <a:p>
            <a:endParaRPr lang="de-DE" sz="900" dirty="0"/>
          </a:p>
          <a:p>
            <a:r>
              <a:rPr lang="de-DE" dirty="0"/>
              <a:t>Viele Grüße</a:t>
            </a:r>
          </a:p>
          <a:p>
            <a:r>
              <a:rPr lang="de-DE" dirty="0"/>
              <a:t>Heiko Rottmann</a:t>
            </a:r>
          </a:p>
        </p:txBody>
      </p:sp>
      <p:pic>
        <p:nvPicPr>
          <p:cNvPr id="7" name="Grafik 6">
            <a:extLst>
              <a:ext uri="{FF2B5EF4-FFF2-40B4-BE49-F238E27FC236}">
                <a16:creationId xmlns:a16="http://schemas.microsoft.com/office/drawing/2014/main" id="{E0CA892D-D83D-4CF8-9C66-8D6703903ECE}"/>
              </a:ext>
            </a:extLst>
          </p:cNvPr>
          <p:cNvPicPr>
            <a:picLocks noChangeAspect="1"/>
          </p:cNvPicPr>
          <p:nvPr/>
        </p:nvPicPr>
        <p:blipFill rotWithShape="1">
          <a:blip r:embed="rId2"/>
          <a:srcRect l="11927" r="15066"/>
          <a:stretch/>
        </p:blipFill>
        <p:spPr>
          <a:xfrm>
            <a:off x="9031705" y="139185"/>
            <a:ext cx="3031922" cy="1777441"/>
          </a:xfrm>
          <a:prstGeom prst="rect">
            <a:avLst/>
          </a:prstGeom>
        </p:spPr>
      </p:pic>
    </p:spTree>
    <p:extLst>
      <p:ext uri="{BB962C8B-B14F-4D97-AF65-F5344CB8AC3E}">
        <p14:creationId xmlns:p14="http://schemas.microsoft.com/office/powerpoint/2010/main" val="2913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3DD2B-B63C-40C8-83C4-833B954B5861}"/>
              </a:ext>
            </a:extLst>
          </p:cNvPr>
          <p:cNvSpPr>
            <a:spLocks noGrp="1"/>
          </p:cNvSpPr>
          <p:nvPr>
            <p:ph type="title"/>
          </p:nvPr>
        </p:nvSpPr>
        <p:spPr/>
        <p:txBody>
          <a:bodyPr/>
          <a:lstStyle/>
          <a:p>
            <a:r>
              <a:rPr lang="de-DE" b="1" dirty="0" err="1">
                <a:solidFill>
                  <a:schemeClr val="accent1">
                    <a:lumMod val="75000"/>
                  </a:schemeClr>
                </a:solidFill>
              </a:rPr>
              <a:t>KoNa</a:t>
            </a:r>
            <a:endParaRPr lang="de-DE" b="1" dirty="0">
              <a:solidFill>
                <a:schemeClr val="accent1">
                  <a:lumMod val="75000"/>
                </a:schemeClr>
              </a:solidFill>
            </a:endParaRPr>
          </a:p>
        </p:txBody>
      </p:sp>
      <p:sp>
        <p:nvSpPr>
          <p:cNvPr id="3" name="Inhaltsplatzhalter 2">
            <a:extLst>
              <a:ext uri="{FF2B5EF4-FFF2-40B4-BE49-F238E27FC236}">
                <a16:creationId xmlns:a16="http://schemas.microsoft.com/office/drawing/2014/main" id="{BB4EE918-02E7-440E-8E53-109F766A8225}"/>
              </a:ext>
            </a:extLst>
          </p:cNvPr>
          <p:cNvSpPr>
            <a:spLocks noGrp="1"/>
          </p:cNvSpPr>
          <p:nvPr>
            <p:ph idx="1"/>
          </p:nvPr>
        </p:nvSpPr>
        <p:spPr/>
        <p:txBody>
          <a:bodyPr/>
          <a:lstStyle/>
          <a:p>
            <a:endParaRPr lang="de-DE" dirty="0"/>
          </a:p>
        </p:txBody>
      </p:sp>
      <p:sp>
        <p:nvSpPr>
          <p:cNvPr id="4" name="Rechteck 3">
            <a:extLst>
              <a:ext uri="{FF2B5EF4-FFF2-40B4-BE49-F238E27FC236}">
                <a16:creationId xmlns:a16="http://schemas.microsoft.com/office/drawing/2014/main" id="{3A528B84-EEFB-41EB-A4CE-E609C540E072}"/>
              </a:ext>
            </a:extLst>
          </p:cNvPr>
          <p:cNvSpPr/>
          <p:nvPr/>
        </p:nvSpPr>
        <p:spPr>
          <a:xfrm>
            <a:off x="1056779" y="2334165"/>
            <a:ext cx="6065474"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Sehr geehrte Damen und Herren, vielen Dank für Ihre Nachricht. Möchte Ihnen mitteilen, dass mir gottseidank gut geht. Auf dem Flug, wie immer, bin ich sehr tief geschlafen. So dass ich gar keine Kontakt mit keinem gehabt habe. Für ihr Mühe bedanke mich voraus </a:t>
            </a:r>
          </a:p>
          <a:p>
            <a:r>
              <a:rPr lang="de-DE" dirty="0">
                <a:latin typeface="Calibri" panose="020F0502020204030204" pitchFamily="34" charset="0"/>
                <a:ea typeface="Calibri" panose="020F0502020204030204" pitchFamily="34" charset="0"/>
                <a:cs typeface="Times New Roman" panose="02020603050405020304" pitchFamily="18" charset="0"/>
              </a:rPr>
              <a:t>Mit freundlichen Grüßen </a:t>
            </a:r>
            <a:endParaRPr lang="de-DE" dirty="0"/>
          </a:p>
        </p:txBody>
      </p:sp>
      <p:pic>
        <p:nvPicPr>
          <p:cNvPr id="1026" name="Picture 2" descr="Augenmaske Flugzeug Stockfotos und -bilder Kaufen - Alamy">
            <a:extLst>
              <a:ext uri="{FF2B5EF4-FFF2-40B4-BE49-F238E27FC236}">
                <a16:creationId xmlns:a16="http://schemas.microsoft.com/office/drawing/2014/main" id="{068B9B7C-C925-40EB-916C-AF025A4436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72"/>
          <a:stretch/>
        </p:blipFill>
        <p:spPr bwMode="auto">
          <a:xfrm>
            <a:off x="7164199" y="3555254"/>
            <a:ext cx="3887730" cy="2459653"/>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A7868E32-AE15-44E2-85EF-8BC5DE2191E5}"/>
              </a:ext>
            </a:extLst>
          </p:cNvPr>
          <p:cNvPicPr/>
          <p:nvPr/>
        </p:nvPicPr>
        <p:blipFill rotWithShape="1">
          <a:blip r:embed="rId3"/>
          <a:srcRect t="35416" b="42853"/>
          <a:stretch/>
        </p:blipFill>
        <p:spPr>
          <a:xfrm>
            <a:off x="1056778" y="4454418"/>
            <a:ext cx="6065474" cy="1350762"/>
          </a:xfrm>
          <a:prstGeom prst="rect">
            <a:avLst/>
          </a:prstGeom>
          <a:ln w="19050">
            <a:solidFill>
              <a:srgbClr val="0070C0"/>
            </a:solidFill>
          </a:ln>
        </p:spPr>
      </p:pic>
    </p:spTree>
    <p:extLst>
      <p:ext uri="{BB962C8B-B14F-4D97-AF65-F5344CB8AC3E}">
        <p14:creationId xmlns:p14="http://schemas.microsoft.com/office/powerpoint/2010/main" val="11676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A099B-C244-46DD-8EA0-A408B358D708}"/>
              </a:ext>
            </a:extLst>
          </p:cNvPr>
          <p:cNvSpPr>
            <a:spLocks noGrp="1"/>
          </p:cNvSpPr>
          <p:nvPr>
            <p:ph type="title"/>
          </p:nvPr>
        </p:nvSpPr>
        <p:spPr/>
        <p:txBody>
          <a:bodyPr/>
          <a:lstStyle/>
          <a:p>
            <a:r>
              <a:rPr lang="de-DE" b="1" dirty="0" err="1">
                <a:solidFill>
                  <a:schemeClr val="accent1">
                    <a:lumMod val="75000"/>
                  </a:schemeClr>
                </a:solidFill>
              </a:rPr>
              <a:t>KoNa</a:t>
            </a:r>
            <a:endParaRPr lang="de-DE" b="1" dirty="0">
              <a:solidFill>
                <a:schemeClr val="accent1">
                  <a:lumMod val="75000"/>
                </a:schemeClr>
              </a:solidFill>
            </a:endParaRPr>
          </a:p>
        </p:txBody>
      </p:sp>
      <p:pic>
        <p:nvPicPr>
          <p:cNvPr id="4" name="Inhaltsplatzhalter 3">
            <a:extLst>
              <a:ext uri="{FF2B5EF4-FFF2-40B4-BE49-F238E27FC236}">
                <a16:creationId xmlns:a16="http://schemas.microsoft.com/office/drawing/2014/main" id="{E36AA1D7-BF81-4D2A-91DE-4D90EDD2E14B}"/>
              </a:ext>
            </a:extLst>
          </p:cNvPr>
          <p:cNvPicPr>
            <a:picLocks noGrp="1"/>
          </p:cNvPicPr>
          <p:nvPr>
            <p:ph idx="1"/>
          </p:nvPr>
        </p:nvPicPr>
        <p:blipFill rotWithShape="1">
          <a:blip r:embed="rId2"/>
          <a:srcRect b="58759"/>
          <a:stretch/>
        </p:blipFill>
        <p:spPr>
          <a:xfrm>
            <a:off x="911839" y="1372619"/>
            <a:ext cx="10746761" cy="2573739"/>
          </a:xfrm>
          <a:prstGeom prst="rect">
            <a:avLst/>
          </a:prstGeom>
          <a:ln>
            <a:solidFill>
              <a:schemeClr val="accent1"/>
            </a:solidFill>
          </a:ln>
        </p:spPr>
      </p:pic>
      <p:pic>
        <p:nvPicPr>
          <p:cNvPr id="5" name="Grafik 4">
            <a:extLst>
              <a:ext uri="{FF2B5EF4-FFF2-40B4-BE49-F238E27FC236}">
                <a16:creationId xmlns:a16="http://schemas.microsoft.com/office/drawing/2014/main" id="{9AE573EF-824E-415C-BF09-D8B658817B4B}"/>
              </a:ext>
            </a:extLst>
          </p:cNvPr>
          <p:cNvPicPr>
            <a:picLocks noChangeAspect="1"/>
          </p:cNvPicPr>
          <p:nvPr/>
        </p:nvPicPr>
        <p:blipFill rotWithShape="1">
          <a:blip r:embed="rId3"/>
          <a:srcRect r="13556" b="34687"/>
          <a:stretch/>
        </p:blipFill>
        <p:spPr>
          <a:xfrm rot="363325">
            <a:off x="5503914" y="3849606"/>
            <a:ext cx="5302542" cy="2208494"/>
          </a:xfrm>
          <a:prstGeom prst="rect">
            <a:avLst/>
          </a:prstGeom>
          <a:ln w="28575">
            <a:solidFill>
              <a:srgbClr val="0070C0"/>
            </a:solidFill>
          </a:ln>
        </p:spPr>
      </p:pic>
    </p:spTree>
    <p:extLst>
      <p:ext uri="{BB962C8B-B14F-4D97-AF65-F5344CB8AC3E}">
        <p14:creationId xmlns:p14="http://schemas.microsoft.com/office/powerpoint/2010/main" val="41339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6E9E-C951-4A17-9494-27B484E4F5F0}"/>
              </a:ext>
            </a:extLst>
          </p:cNvPr>
          <p:cNvSpPr>
            <a:spLocks noGrp="1"/>
          </p:cNvSpPr>
          <p:nvPr>
            <p:ph type="title"/>
          </p:nvPr>
        </p:nvSpPr>
        <p:spPr/>
        <p:txBody>
          <a:bodyPr/>
          <a:lstStyle/>
          <a:p>
            <a:r>
              <a:rPr lang="de-DE" b="1" dirty="0">
                <a:solidFill>
                  <a:schemeClr val="accent1">
                    <a:lumMod val="75000"/>
                  </a:schemeClr>
                </a:solidFill>
              </a:rPr>
              <a:t>Kreative Passwörter </a:t>
            </a:r>
            <a:r>
              <a:rPr lang="de-DE" b="1" dirty="0">
                <a:solidFill>
                  <a:schemeClr val="accent1">
                    <a:lumMod val="75000"/>
                  </a:schemeClr>
                </a:solidFill>
                <a:sym typeface="Wingdings" panose="05000000000000000000" pitchFamily="2" charset="2"/>
              </a:rPr>
              <a:t></a:t>
            </a:r>
            <a:endParaRPr lang="de-DE" b="1" dirty="0">
              <a:solidFill>
                <a:schemeClr val="accent1">
                  <a:lumMod val="75000"/>
                </a:schemeClr>
              </a:solidFill>
            </a:endParaRPr>
          </a:p>
        </p:txBody>
      </p:sp>
      <p:pic>
        <p:nvPicPr>
          <p:cNvPr id="4" name="Grafik 3">
            <a:extLst>
              <a:ext uri="{FF2B5EF4-FFF2-40B4-BE49-F238E27FC236}">
                <a16:creationId xmlns:a16="http://schemas.microsoft.com/office/drawing/2014/main" id="{441F7582-F79D-44B5-B53C-F9F5DEEB9180}"/>
              </a:ext>
            </a:extLst>
          </p:cNvPr>
          <p:cNvPicPr/>
          <p:nvPr/>
        </p:nvPicPr>
        <p:blipFill>
          <a:blip r:embed="rId2"/>
          <a:stretch>
            <a:fillRect/>
          </a:stretch>
        </p:blipFill>
        <p:spPr>
          <a:xfrm>
            <a:off x="1411265" y="2158025"/>
            <a:ext cx="3320395" cy="1270975"/>
          </a:xfrm>
          <a:prstGeom prst="rect">
            <a:avLst/>
          </a:prstGeom>
          <a:ln>
            <a:solidFill>
              <a:schemeClr val="accent1"/>
            </a:solidFill>
          </a:ln>
        </p:spPr>
      </p:pic>
      <p:pic>
        <p:nvPicPr>
          <p:cNvPr id="5" name="Inhaltsplatzhalter 4">
            <a:extLst>
              <a:ext uri="{FF2B5EF4-FFF2-40B4-BE49-F238E27FC236}">
                <a16:creationId xmlns:a16="http://schemas.microsoft.com/office/drawing/2014/main" id="{1F9A2A70-640C-4C99-B370-80DF35D27228}"/>
              </a:ext>
            </a:extLst>
          </p:cNvPr>
          <p:cNvPicPr>
            <a:picLocks noGrp="1"/>
          </p:cNvPicPr>
          <p:nvPr>
            <p:ph idx="1"/>
          </p:nvPr>
        </p:nvPicPr>
        <p:blipFill rotWithShape="1">
          <a:blip r:embed="rId3"/>
          <a:srcRect t="64871" r="47179" b="22776"/>
          <a:stretch/>
        </p:blipFill>
        <p:spPr>
          <a:xfrm>
            <a:off x="1155921" y="4998265"/>
            <a:ext cx="3045379" cy="542924"/>
          </a:xfrm>
          <a:prstGeom prst="rect">
            <a:avLst/>
          </a:prstGeom>
          <a:ln>
            <a:solidFill>
              <a:schemeClr val="accent1"/>
            </a:solidFill>
          </a:ln>
        </p:spPr>
      </p:pic>
      <p:pic>
        <p:nvPicPr>
          <p:cNvPr id="7" name="Grafik 6">
            <a:extLst>
              <a:ext uri="{FF2B5EF4-FFF2-40B4-BE49-F238E27FC236}">
                <a16:creationId xmlns:a16="http://schemas.microsoft.com/office/drawing/2014/main" id="{D86D81BA-248A-4346-971E-A5F8DA022F6D}"/>
              </a:ext>
            </a:extLst>
          </p:cNvPr>
          <p:cNvPicPr>
            <a:picLocks noChangeAspect="1"/>
          </p:cNvPicPr>
          <p:nvPr/>
        </p:nvPicPr>
        <p:blipFill>
          <a:blip r:embed="rId4"/>
          <a:stretch>
            <a:fillRect/>
          </a:stretch>
        </p:blipFill>
        <p:spPr>
          <a:xfrm>
            <a:off x="5093340" y="2066723"/>
            <a:ext cx="3124200" cy="542925"/>
          </a:xfrm>
          <a:prstGeom prst="rect">
            <a:avLst/>
          </a:prstGeom>
          <a:ln>
            <a:solidFill>
              <a:schemeClr val="accent1"/>
            </a:solidFill>
          </a:ln>
        </p:spPr>
      </p:pic>
      <p:pic>
        <p:nvPicPr>
          <p:cNvPr id="8" name="Grafik 7">
            <a:extLst>
              <a:ext uri="{FF2B5EF4-FFF2-40B4-BE49-F238E27FC236}">
                <a16:creationId xmlns:a16="http://schemas.microsoft.com/office/drawing/2014/main" id="{6E91DE38-688F-43AA-9C95-3FBA87D55A9C}"/>
              </a:ext>
            </a:extLst>
          </p:cNvPr>
          <p:cNvPicPr>
            <a:picLocks noChangeAspect="1"/>
          </p:cNvPicPr>
          <p:nvPr/>
        </p:nvPicPr>
        <p:blipFill rotWithShape="1">
          <a:blip r:embed="rId5"/>
          <a:srcRect t="57369" r="39075" b="28481"/>
          <a:stretch/>
        </p:blipFill>
        <p:spPr>
          <a:xfrm>
            <a:off x="1800575" y="3882530"/>
            <a:ext cx="2541776" cy="421824"/>
          </a:xfrm>
          <a:prstGeom prst="rect">
            <a:avLst/>
          </a:prstGeom>
          <a:ln>
            <a:solidFill>
              <a:schemeClr val="accent1"/>
            </a:solidFill>
          </a:ln>
        </p:spPr>
      </p:pic>
      <p:pic>
        <p:nvPicPr>
          <p:cNvPr id="11" name="Grafik 10">
            <a:extLst>
              <a:ext uri="{FF2B5EF4-FFF2-40B4-BE49-F238E27FC236}">
                <a16:creationId xmlns:a16="http://schemas.microsoft.com/office/drawing/2014/main" id="{3018F0A5-B2E0-42E6-932A-90279F581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6318" y="2985683"/>
            <a:ext cx="4572000" cy="3118104"/>
          </a:xfrm>
          <a:prstGeom prst="rect">
            <a:avLst/>
          </a:prstGeom>
        </p:spPr>
      </p:pic>
    </p:spTree>
    <p:extLst>
      <p:ext uri="{BB962C8B-B14F-4D97-AF65-F5344CB8AC3E}">
        <p14:creationId xmlns:p14="http://schemas.microsoft.com/office/powerpoint/2010/main" val="11593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60C3E-D2D9-46F8-B0DC-D88EED30877B}"/>
              </a:ext>
            </a:extLst>
          </p:cNvPr>
          <p:cNvSpPr>
            <a:spLocks noGrp="1"/>
          </p:cNvSpPr>
          <p:nvPr>
            <p:ph type="title"/>
          </p:nvPr>
        </p:nvSpPr>
        <p:spPr/>
        <p:txBody>
          <a:bodyPr/>
          <a:lstStyle/>
          <a:p>
            <a:r>
              <a:rPr lang="de-DE" b="1" dirty="0">
                <a:solidFill>
                  <a:schemeClr val="accent1">
                    <a:lumMod val="75000"/>
                  </a:schemeClr>
                </a:solidFill>
              </a:rPr>
              <a:t>Corona und Katzen</a:t>
            </a:r>
          </a:p>
        </p:txBody>
      </p:sp>
      <p:sp>
        <p:nvSpPr>
          <p:cNvPr id="5" name="Rechteck 4">
            <a:extLst>
              <a:ext uri="{FF2B5EF4-FFF2-40B4-BE49-F238E27FC236}">
                <a16:creationId xmlns:a16="http://schemas.microsoft.com/office/drawing/2014/main" id="{A4053798-1775-4D10-8572-633EDA2CC612}"/>
              </a:ext>
            </a:extLst>
          </p:cNvPr>
          <p:cNvSpPr/>
          <p:nvPr/>
        </p:nvSpPr>
        <p:spPr>
          <a:xfrm>
            <a:off x="838200" y="3934798"/>
            <a:ext cx="10956721" cy="24468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Sehr geehrte Frau XXX,</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eine individuelle (tier-)medizinische Beratung liegt außerhalb unseres Aufgabenbereichs. Bitte besprechen Sie Ihre persönliche Situation mit dem Tierarzt.</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Informationen zur Rolle von Haus- und Nutztieren bei der Verbreitung von SARS-CoV-2 stellt das Friedrich-</a:t>
            </a:r>
            <a:r>
              <a:rPr lang="de-DE" sz="1200" dirty="0" err="1">
                <a:latin typeface="Calibri" panose="020F0502020204030204" pitchFamily="34" charset="0"/>
                <a:ea typeface="Calibri" panose="020F0502020204030204" pitchFamily="34" charset="0"/>
                <a:cs typeface="Times New Roman" panose="02020603050405020304" pitchFamily="18" charset="0"/>
              </a:rPr>
              <a:t>Loeffler</a:t>
            </a:r>
            <a:r>
              <a:rPr lang="de-DE" sz="1200" dirty="0">
                <a:latin typeface="Calibri" panose="020F0502020204030204" pitchFamily="34" charset="0"/>
                <a:ea typeface="Calibri" panose="020F0502020204030204" pitchFamily="34" charset="0"/>
                <a:cs typeface="Times New Roman" panose="02020603050405020304" pitchFamily="18" charset="0"/>
              </a:rPr>
              <a:t>-Institut bereit:</a:t>
            </a:r>
          </a:p>
          <a:p>
            <a:pPr>
              <a:spcAft>
                <a:spcPts val="0"/>
              </a:spcAft>
            </a:pPr>
            <a:r>
              <a:rPr lang="de-DE"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https://www.fli.de/de/aktuelles/tierseuchengeschehen/coronavirus/</a:t>
            </a:r>
            <a:r>
              <a:rPr lang="de-DE" sz="11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Umfassende, laufend aktualisierte Informationen zu SARS-CoV-2/COVID-19 finden Sie auch auf den Internetseiten des Robert Koch-Instituts und der Bundeszentrale für gesundheitliche Aufklärung:</a:t>
            </a:r>
          </a:p>
          <a:p>
            <a:pPr>
              <a:spcAft>
                <a:spcPts val="0"/>
              </a:spcAft>
            </a:pPr>
            <a:r>
              <a:rPr lang="de-DE"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www.rki.de/covid-19</a:t>
            </a:r>
            <a:r>
              <a:rPr lang="de-DE" sz="11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https://www.infektionsschutz.de/</a:t>
            </a:r>
            <a:r>
              <a:rPr lang="de-DE" sz="11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200" dirty="0">
                <a:latin typeface="Calibri" panose="020F0502020204030204" pitchFamily="34" charset="0"/>
                <a:ea typeface="Calibri" panose="020F0502020204030204" pitchFamily="34" charset="0"/>
                <a:cs typeface="Times New Roman" panose="02020603050405020304" pitchFamily="18" charset="0"/>
              </a:rPr>
              <a:t>Wir wünschen Ihnen und Ihrer Katze gesunde Osterfeiertage</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a:extLst>
              <a:ext uri="{FF2B5EF4-FFF2-40B4-BE49-F238E27FC236}">
                <a16:creationId xmlns:a16="http://schemas.microsoft.com/office/drawing/2014/main" id="{791B6148-FCBD-4552-8993-F809B42B478B}"/>
              </a:ext>
            </a:extLst>
          </p:cNvPr>
          <p:cNvSpPr txBox="1"/>
          <p:nvPr/>
        </p:nvSpPr>
        <p:spPr>
          <a:xfrm>
            <a:off x="855677" y="2172748"/>
            <a:ext cx="10939244" cy="1384995"/>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sz="1200" dirty="0"/>
              <a:t>Betreff: Ich und Katze, Rückreise aus Indonesien am 21.11.2019</a:t>
            </a:r>
          </a:p>
          <a:p>
            <a:r>
              <a:rPr lang="de-DE" sz="1200" dirty="0"/>
              <a:t>	</a:t>
            </a:r>
          </a:p>
          <a:p>
            <a:r>
              <a:rPr lang="de-DE" sz="1200" dirty="0"/>
              <a:t>Ich kam am 21.11. aus </a:t>
            </a:r>
            <a:r>
              <a:rPr lang="de-DE" sz="1200" dirty="0" err="1"/>
              <a:t>Despenser</a:t>
            </a:r>
            <a:r>
              <a:rPr lang="de-DE" sz="1200" dirty="0"/>
              <a:t>, Bali, Indonesien </a:t>
            </a:r>
            <a:r>
              <a:rPr lang="de-DE" sz="1200" dirty="0" err="1"/>
              <a:t>zurueck</a:t>
            </a:r>
            <a:r>
              <a:rPr lang="de-DE" sz="1200" dirty="0"/>
              <a:t>. In kurz vorher  musste ich mich mit vielen chinesischen Touristen im Tempel drängeln. 3 Tage nach </a:t>
            </a:r>
            <a:r>
              <a:rPr lang="de-DE" sz="1200" dirty="0" err="1"/>
              <a:t>Rueckkunft</a:t>
            </a:r>
            <a:r>
              <a:rPr lang="de-DE" sz="1200" dirty="0"/>
              <a:t> wurde meine Katze krank, 3 Wochen starker, trockener Husten.  Ein </a:t>
            </a:r>
            <a:r>
              <a:rPr lang="de-DE" sz="1200" dirty="0" err="1"/>
              <a:t>Rhoentgenbild</a:t>
            </a:r>
            <a:r>
              <a:rPr lang="de-DE" sz="1200" dirty="0"/>
              <a:t> der  Lunge wurde beim Tierarzt erstellt, war, </a:t>
            </a:r>
            <a:r>
              <a:rPr lang="de-DE" sz="1200" dirty="0" err="1"/>
              <a:t>auffaellig</a:t>
            </a:r>
            <a:r>
              <a:rPr lang="de-DE" sz="1200" dirty="0"/>
              <a:t>,  </a:t>
            </a:r>
            <a:r>
              <a:rPr lang="de-DE" sz="1200" dirty="0" err="1"/>
              <a:t>ev.bronchtis</a:t>
            </a:r>
            <a:r>
              <a:rPr lang="de-DE" sz="1200" dirty="0"/>
              <a:t>? Sie hat dann Antibiotika bekommen und hatte danach noch 3 Wochen niesen. Meine Frage: hab ich sie mit </a:t>
            </a:r>
            <a:r>
              <a:rPr lang="de-DE" sz="1200" dirty="0" err="1"/>
              <a:t>covir</a:t>
            </a:r>
            <a:r>
              <a:rPr lang="de-DE" sz="1200" dirty="0"/>
              <a:t> Corona angesteckt? Hat sie jetzt eine, Lungenkrankheit? Inzwischen geht's uns beiden gut. </a:t>
            </a:r>
            <a:r>
              <a:rPr lang="de-DE" sz="1200" dirty="0" err="1"/>
              <a:t>Gruss</a:t>
            </a:r>
            <a:r>
              <a:rPr lang="de-DE" sz="1200" dirty="0"/>
              <a:t> XXX</a:t>
            </a:r>
          </a:p>
          <a:p>
            <a:endParaRPr lang="de-DE" sz="1200" dirty="0"/>
          </a:p>
        </p:txBody>
      </p:sp>
      <p:pic>
        <p:nvPicPr>
          <p:cNvPr id="12" name="Picture 2" descr="Bildergebnis für Katze gezeichnet">
            <a:extLst>
              <a:ext uri="{FF2B5EF4-FFF2-40B4-BE49-F238E27FC236}">
                <a16:creationId xmlns:a16="http://schemas.microsoft.com/office/drawing/2014/main" id="{BD77B78D-0EF4-4B09-9199-961505C40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222" y="466113"/>
            <a:ext cx="932139" cy="96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7C729-1170-4E71-AB02-AA36A250C8DB}"/>
              </a:ext>
            </a:extLst>
          </p:cNvPr>
          <p:cNvSpPr>
            <a:spLocks noGrp="1"/>
          </p:cNvSpPr>
          <p:nvPr>
            <p:ph type="title"/>
          </p:nvPr>
        </p:nvSpPr>
        <p:spPr/>
        <p:txBody>
          <a:bodyPr/>
          <a:lstStyle/>
          <a:p>
            <a:r>
              <a:rPr lang="de-DE" b="1" dirty="0">
                <a:solidFill>
                  <a:schemeClr val="accent1">
                    <a:lumMod val="75000"/>
                  </a:schemeClr>
                </a:solidFill>
              </a:rPr>
              <a:t>Corona und Katzen</a:t>
            </a:r>
            <a:endParaRPr lang="de-DE" dirty="0"/>
          </a:p>
        </p:txBody>
      </p:sp>
      <p:sp>
        <p:nvSpPr>
          <p:cNvPr id="3" name="Inhaltsplatzhalter 2">
            <a:extLst>
              <a:ext uri="{FF2B5EF4-FFF2-40B4-BE49-F238E27FC236}">
                <a16:creationId xmlns:a16="http://schemas.microsoft.com/office/drawing/2014/main" id="{F4824E78-3505-4D69-8B7B-87DFEFB9ECF7}"/>
              </a:ext>
            </a:extLst>
          </p:cNvPr>
          <p:cNvSpPr>
            <a:spLocks noGrp="1"/>
          </p:cNvSpPr>
          <p:nvPr>
            <p:ph idx="1"/>
          </p:nvPr>
        </p:nvSpPr>
        <p:spPr/>
        <p:txBody>
          <a:bodyPr/>
          <a:lstStyle/>
          <a:p>
            <a:pPr marL="0" indent="0">
              <a:buNone/>
            </a:pPr>
            <a:r>
              <a:rPr lang="de-DE" dirty="0"/>
              <a:t>Frage: Wie ging es weiter?</a:t>
            </a:r>
          </a:p>
          <a:p>
            <a:pPr marL="0" indent="0">
              <a:buNone/>
            </a:pPr>
            <a:r>
              <a:rPr lang="de-DE" sz="2000" dirty="0"/>
              <a:t>a) Keine weitere E-Mail.</a:t>
            </a:r>
          </a:p>
          <a:p>
            <a:pPr marL="0" indent="0">
              <a:buNone/>
            </a:pPr>
            <a:r>
              <a:rPr lang="de-DE" sz="2000" dirty="0"/>
              <a:t>b) Die </a:t>
            </a:r>
            <a:r>
              <a:rPr lang="de-DE" sz="2000" dirty="0" err="1"/>
              <a:t>Anfragerin</a:t>
            </a:r>
            <a:r>
              <a:rPr lang="de-DE" sz="2000" dirty="0"/>
              <a:t> wünschte ebenfalls Frohe Ostern.  </a:t>
            </a:r>
          </a:p>
          <a:p>
            <a:pPr marL="0" indent="0">
              <a:buNone/>
            </a:pPr>
            <a:r>
              <a:rPr lang="de-DE" sz="2000" dirty="0"/>
              <a:t>c) Die </a:t>
            </a:r>
            <a:r>
              <a:rPr lang="de-DE" sz="2000" dirty="0" err="1"/>
              <a:t>Anfragerin</a:t>
            </a:r>
            <a:r>
              <a:rPr lang="de-DE" sz="2000" dirty="0"/>
              <a:t> wollte dem RKI die Katze zur Verfügung stellen.</a:t>
            </a:r>
          </a:p>
          <a:p>
            <a:pPr marL="0" indent="0">
              <a:buNone/>
            </a:pPr>
            <a:r>
              <a:rPr lang="de-DE" sz="2000" dirty="0"/>
              <a:t>d) Die Katze ist verstorben.</a:t>
            </a:r>
          </a:p>
          <a:p>
            <a:pPr marL="0" indent="0">
              <a:buNone/>
            </a:pPr>
            <a:endParaRPr lang="de-DE" dirty="0"/>
          </a:p>
          <a:p>
            <a:pPr marL="0" indent="0">
              <a:buNone/>
            </a:pPr>
            <a:r>
              <a:rPr lang="de-DE" dirty="0"/>
              <a:t>Antwort:</a:t>
            </a:r>
          </a:p>
          <a:p>
            <a:pPr marL="0" indent="0">
              <a:buNone/>
            </a:pPr>
            <a:endParaRPr lang="de-DE" dirty="0"/>
          </a:p>
        </p:txBody>
      </p:sp>
      <p:pic>
        <p:nvPicPr>
          <p:cNvPr id="4" name="Inhaltsplatzhalter 7">
            <a:extLst>
              <a:ext uri="{FF2B5EF4-FFF2-40B4-BE49-F238E27FC236}">
                <a16:creationId xmlns:a16="http://schemas.microsoft.com/office/drawing/2014/main" id="{3CBF3904-7806-4592-9370-AB78B608C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260" y="1904301"/>
            <a:ext cx="2123731" cy="2833057"/>
          </a:xfrm>
          <a:prstGeom prst="rect">
            <a:avLst/>
          </a:prstGeom>
        </p:spPr>
      </p:pic>
      <p:sp>
        <p:nvSpPr>
          <p:cNvPr id="6" name="Textfeld 5">
            <a:extLst>
              <a:ext uri="{FF2B5EF4-FFF2-40B4-BE49-F238E27FC236}">
                <a16:creationId xmlns:a16="http://schemas.microsoft.com/office/drawing/2014/main" id="{4FCCE3B6-B1AF-4026-8CD7-6A15475BE524}"/>
              </a:ext>
            </a:extLst>
          </p:cNvPr>
          <p:cNvSpPr txBox="1"/>
          <p:nvPr/>
        </p:nvSpPr>
        <p:spPr>
          <a:xfrm>
            <a:off x="914400" y="4903216"/>
            <a:ext cx="9655785" cy="646331"/>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de-DE" dirty="0"/>
              <a:t>Hallo, sollten Sie ein akademisches Interesse haben, meine Katze zu untersuchen, ist sie dazu bereit.. </a:t>
            </a:r>
          </a:p>
          <a:p>
            <a:r>
              <a:rPr lang="de-DE" dirty="0" err="1"/>
              <a:t>Gruss</a:t>
            </a:r>
            <a:endParaRPr lang="de-DE" dirty="0"/>
          </a:p>
        </p:txBody>
      </p:sp>
      <p:pic>
        <p:nvPicPr>
          <p:cNvPr id="2050" name="Picture 2" descr="Bildergebnis für Katze gezeichnet">
            <a:extLst>
              <a:ext uri="{FF2B5EF4-FFF2-40B4-BE49-F238E27FC236}">
                <a16:creationId xmlns:a16="http://schemas.microsoft.com/office/drawing/2014/main" id="{529DD8B5-4B27-4AEE-A58B-AC967BF3A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222" y="466113"/>
            <a:ext cx="932139" cy="96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593C78C-122C-40D9-B3B3-8255EBDCDDC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29313" b="36320"/>
          <a:stretch/>
        </p:blipFill>
        <p:spPr>
          <a:xfrm>
            <a:off x="925918" y="4970945"/>
            <a:ext cx="5279926" cy="1648326"/>
          </a:xfrm>
          <a:prstGeom prst="rect">
            <a:avLst/>
          </a:prstGeom>
        </p:spPr>
      </p:pic>
      <p:sp>
        <p:nvSpPr>
          <p:cNvPr id="2" name="Titel 1">
            <a:extLst>
              <a:ext uri="{FF2B5EF4-FFF2-40B4-BE49-F238E27FC236}">
                <a16:creationId xmlns:a16="http://schemas.microsoft.com/office/drawing/2014/main" id="{2B9032B7-3E74-42FD-A5D0-AEB028DC5027}"/>
              </a:ext>
            </a:extLst>
          </p:cNvPr>
          <p:cNvSpPr>
            <a:spLocks noGrp="1"/>
          </p:cNvSpPr>
          <p:nvPr>
            <p:ph type="title"/>
          </p:nvPr>
        </p:nvSpPr>
        <p:spPr/>
        <p:txBody>
          <a:bodyPr>
            <a:normAutofit/>
          </a:bodyPr>
          <a:lstStyle/>
          <a:p>
            <a:r>
              <a:rPr lang="de-DE" b="1" dirty="0">
                <a:solidFill>
                  <a:schemeClr val="accent1">
                    <a:lumMod val="75000"/>
                  </a:schemeClr>
                </a:solidFill>
              </a:rPr>
              <a:t>Ihre Fragen…</a:t>
            </a:r>
          </a:p>
        </p:txBody>
      </p:sp>
      <p:sp>
        <p:nvSpPr>
          <p:cNvPr id="3" name="Inhaltsplatzhalter 2">
            <a:extLst>
              <a:ext uri="{FF2B5EF4-FFF2-40B4-BE49-F238E27FC236}">
                <a16:creationId xmlns:a16="http://schemas.microsoft.com/office/drawing/2014/main" id="{9B127795-5411-459E-9958-11D7CCEA1265}"/>
              </a:ext>
            </a:extLst>
          </p:cNvPr>
          <p:cNvSpPr>
            <a:spLocks noGrp="1"/>
          </p:cNvSpPr>
          <p:nvPr>
            <p:ph idx="1"/>
          </p:nvPr>
        </p:nvSpPr>
        <p:spPr/>
        <p:txBody>
          <a:bodyPr/>
          <a:lstStyle/>
          <a:p>
            <a:endParaRPr lang="de-DE" dirty="0"/>
          </a:p>
          <a:p>
            <a:endParaRPr lang="de-DE" dirty="0"/>
          </a:p>
          <a:p>
            <a:pPr marL="0" indent="0">
              <a:buNone/>
            </a:pPr>
            <a:endParaRPr lang="de-DE" sz="1100" dirty="0"/>
          </a:p>
        </p:txBody>
      </p:sp>
      <p:sp>
        <p:nvSpPr>
          <p:cNvPr id="4" name="Rechteck 3">
            <a:extLst>
              <a:ext uri="{FF2B5EF4-FFF2-40B4-BE49-F238E27FC236}">
                <a16:creationId xmlns:a16="http://schemas.microsoft.com/office/drawing/2014/main" id="{FCE12484-32CE-476C-B0C3-5974E6BF2312}"/>
              </a:ext>
            </a:extLst>
          </p:cNvPr>
          <p:cNvSpPr/>
          <p:nvPr/>
        </p:nvSpPr>
        <p:spPr>
          <a:xfrm>
            <a:off x="838200" y="1652648"/>
            <a:ext cx="6096000" cy="3139321"/>
          </a:xfrm>
          <a:prstGeom prst="rect">
            <a:avLst/>
          </a:prstGeom>
          <a:ln w="28575"/>
        </p:spPr>
        <p:style>
          <a:lnRef idx="2">
            <a:schemeClr val="accent5"/>
          </a:lnRef>
          <a:fillRef idx="1">
            <a:schemeClr val="lt1"/>
          </a:fillRef>
          <a:effectRef idx="0">
            <a:schemeClr val="accent5"/>
          </a:effectRef>
          <a:fontRef idx="minor">
            <a:schemeClr val="dk1"/>
          </a:fontRef>
        </p:style>
        <p:txBody>
          <a:bodyPr>
            <a:spAutoFit/>
          </a:bodyPr>
          <a:lstStyle/>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Guten Tag</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Wir sind Test </a:t>
            </a:r>
            <a:r>
              <a:rPr lang="de-DE" dirty="0" err="1">
                <a:latin typeface="Calibri" panose="020F0502020204030204" pitchFamily="34" charset="0"/>
                <a:ea typeface="Calibri" panose="020F0502020204030204" pitchFamily="34" charset="0"/>
                <a:cs typeface="Times New Roman" panose="02020603050405020304" pitchFamily="18" charset="0"/>
              </a:rPr>
              <a:t>Stations</a:t>
            </a:r>
            <a:r>
              <a:rPr lang="de-DE" dirty="0">
                <a:latin typeface="Calibri" panose="020F0502020204030204" pitchFamily="34" charset="0"/>
                <a:ea typeface="Calibri" panose="020F0502020204030204" pitchFamily="34" charset="0"/>
                <a:cs typeface="Times New Roman" panose="02020603050405020304" pitchFamily="18" charset="0"/>
              </a:rPr>
              <a:t> Betreiber</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Bitte erläutern Sie uns die Bestimmungen </a:t>
            </a:r>
            <a:r>
              <a:rPr lang="de-DE" dirty="0" err="1">
                <a:latin typeface="Calibri" panose="020F0502020204030204" pitchFamily="34" charset="0"/>
                <a:ea typeface="Calibri" panose="020F0502020204030204" pitchFamily="34" charset="0"/>
                <a:cs typeface="Times New Roman" panose="02020603050405020304" pitchFamily="18" charset="0"/>
              </a:rPr>
              <a:t>fuer</a:t>
            </a:r>
            <a:r>
              <a:rPr lang="de-DE" dirty="0">
                <a:latin typeface="Calibri" panose="020F0502020204030204" pitchFamily="34" charset="0"/>
                <a:ea typeface="Calibri" panose="020F0502020204030204" pitchFamily="34" charset="0"/>
                <a:cs typeface="Times New Roman" panose="02020603050405020304" pitchFamily="18" charset="0"/>
              </a:rPr>
              <a:t> Mitarbeiter im Test Team, </a:t>
            </a:r>
            <a:r>
              <a:rPr lang="de-DE" dirty="0" err="1">
                <a:latin typeface="Calibri" panose="020F0502020204030204" pitchFamily="34" charset="0"/>
                <a:ea typeface="Calibri" panose="020F0502020204030204" pitchFamily="34" charset="0"/>
                <a:cs typeface="Times New Roman" panose="02020603050405020304" pitchFamily="18" charset="0"/>
              </a:rPr>
              <a:t>Haende</a:t>
            </a:r>
            <a:r>
              <a:rPr lang="de-DE" dirty="0">
                <a:latin typeface="Calibri" panose="020F0502020204030204" pitchFamily="34" charset="0"/>
                <a:ea typeface="Calibri" panose="020F0502020204030204" pitchFamily="34" charset="0"/>
                <a:cs typeface="Times New Roman" panose="02020603050405020304" pitchFamily="18" charset="0"/>
              </a:rPr>
              <a:t>- Fingernägel Verordnung.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Länge der </a:t>
            </a:r>
            <a:r>
              <a:rPr lang="de-DE" dirty="0" err="1">
                <a:latin typeface="Calibri" panose="020F0502020204030204" pitchFamily="34" charset="0"/>
                <a:ea typeface="Calibri" panose="020F0502020204030204" pitchFamily="34" charset="0"/>
                <a:cs typeface="Times New Roman" panose="02020603050405020304" pitchFamily="18" charset="0"/>
              </a:rPr>
              <a:t>Naegel</a:t>
            </a:r>
            <a:r>
              <a:rPr lang="de-DE" dirty="0">
                <a:latin typeface="Calibri" panose="020F0502020204030204" pitchFamily="34" charset="0"/>
                <a:ea typeface="Calibri" panose="020F0502020204030204" pitchFamily="34" charset="0"/>
                <a:cs typeface="Times New Roman" panose="02020603050405020304" pitchFamily="18" charset="0"/>
              </a:rPr>
              <a:t>, Farbe der </a:t>
            </a:r>
            <a:r>
              <a:rPr lang="de-DE" dirty="0" err="1">
                <a:latin typeface="Calibri" panose="020F0502020204030204" pitchFamily="34" charset="0"/>
                <a:ea typeface="Calibri" panose="020F0502020204030204" pitchFamily="34" charset="0"/>
                <a:cs typeface="Times New Roman" panose="02020603050405020304" pitchFamily="18" charset="0"/>
              </a:rPr>
              <a:t>Naegel</a:t>
            </a:r>
            <a:r>
              <a:rPr lang="de-DE" dirty="0">
                <a:latin typeface="Calibri" panose="020F0502020204030204" pitchFamily="34" charset="0"/>
                <a:ea typeface="Calibri" panose="020F0502020204030204" pitchFamily="34" charset="0"/>
                <a:cs typeface="Times New Roman" panose="02020603050405020304" pitchFamily="18" charset="0"/>
              </a:rPr>
              <a:t> Lackierung.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Danke Ihnen</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err="1">
                <a:latin typeface="Calibri" panose="020F0502020204030204" pitchFamily="34" charset="0"/>
                <a:ea typeface="Calibri" panose="020F0502020204030204" pitchFamily="34" charset="0"/>
                <a:cs typeface="Times New Roman" panose="02020603050405020304" pitchFamily="18" charset="0"/>
              </a:rPr>
              <a:t>Mfg</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8D45A695-7502-424B-943C-CE12A184B86B}"/>
              </a:ext>
            </a:extLst>
          </p:cNvPr>
          <p:cNvSpPr/>
          <p:nvPr/>
        </p:nvSpPr>
        <p:spPr>
          <a:xfrm rot="800430">
            <a:off x="7323322" y="1929625"/>
            <a:ext cx="4319269" cy="353943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Moin,</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es ist zwar vielleicht zeitlich etwas spät, aber trotzdem möchte ich Ihnen die Frage stellen:</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Was genau ist ein Corona-Leugner?</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Auch mit Suchmaschinen habe ich im Internet die genaue Definition nicht gefunden.</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Bitte klären Sie die Sache auf und senden Sie mir die genaue Definition eines Corona-Leugners zu.</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Vielen Dank im Voraus uns viele Grüße</a:t>
            </a:r>
          </a:p>
        </p:txBody>
      </p:sp>
      <p:pic>
        <p:nvPicPr>
          <p:cNvPr id="6" name="Grafik 5">
            <a:extLst>
              <a:ext uri="{FF2B5EF4-FFF2-40B4-BE49-F238E27FC236}">
                <a16:creationId xmlns:a16="http://schemas.microsoft.com/office/drawing/2014/main" id="{08103753-B623-4B74-8599-56783275A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872" y="3699340"/>
            <a:ext cx="2484464" cy="1863348"/>
          </a:xfrm>
          <a:prstGeom prst="rect">
            <a:avLst/>
          </a:prstGeom>
        </p:spPr>
      </p:pic>
    </p:spTree>
    <p:extLst>
      <p:ext uri="{BB962C8B-B14F-4D97-AF65-F5344CB8AC3E}">
        <p14:creationId xmlns:p14="http://schemas.microsoft.com/office/powerpoint/2010/main" val="25314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B43BB-C256-476F-B1B7-B3CDAB63F50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1DC36CD-FE61-4507-B407-90817D442D37}"/>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74982834-16A4-410D-9564-BFB82052C166}"/>
              </a:ext>
            </a:extLst>
          </p:cNvPr>
          <p:cNvPicPr>
            <a:picLocks noChangeAspect="1"/>
          </p:cNvPicPr>
          <p:nvPr/>
        </p:nvPicPr>
        <p:blipFill>
          <a:blip r:embed="rId2"/>
          <a:stretch>
            <a:fillRect/>
          </a:stretch>
        </p:blipFill>
        <p:spPr>
          <a:xfrm>
            <a:off x="266700" y="85725"/>
            <a:ext cx="11658600" cy="6686550"/>
          </a:xfrm>
          <a:prstGeom prst="rect">
            <a:avLst/>
          </a:prstGeom>
        </p:spPr>
      </p:pic>
    </p:spTree>
    <p:extLst>
      <p:ext uri="{BB962C8B-B14F-4D97-AF65-F5344CB8AC3E}">
        <p14:creationId xmlns:p14="http://schemas.microsoft.com/office/powerpoint/2010/main" val="331702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16951-3C22-4E27-9C24-5B9F8AFD2E93}"/>
              </a:ext>
            </a:extLst>
          </p:cNvPr>
          <p:cNvSpPr>
            <a:spLocks noGrp="1"/>
          </p:cNvSpPr>
          <p:nvPr>
            <p:ph type="ctrTitle"/>
          </p:nvPr>
        </p:nvSpPr>
        <p:spPr>
          <a:xfrm>
            <a:off x="1523999" y="616590"/>
            <a:ext cx="9144000" cy="2387600"/>
          </a:xfrm>
        </p:spPr>
        <p:txBody>
          <a:bodyPr>
            <a:normAutofit fontScale="90000"/>
          </a:bodyPr>
          <a:lstStyle/>
          <a:p>
            <a:r>
              <a:rPr lang="de-DE" b="1" dirty="0">
                <a:solidFill>
                  <a:schemeClr val="accent1">
                    <a:lumMod val="75000"/>
                  </a:schemeClr>
                </a:solidFill>
              </a:rPr>
              <a:t>Kuriositäten aus dem Lagezentrum</a:t>
            </a:r>
            <a:br>
              <a:rPr lang="de-DE" b="1" dirty="0">
                <a:solidFill>
                  <a:schemeClr val="accent1">
                    <a:lumMod val="75000"/>
                  </a:schemeClr>
                </a:solidFill>
              </a:rPr>
            </a:br>
            <a:r>
              <a:rPr lang="de-DE" b="1" dirty="0">
                <a:solidFill>
                  <a:schemeClr val="accent1">
                    <a:lumMod val="75000"/>
                  </a:schemeClr>
                </a:solidFill>
              </a:rPr>
              <a:t>- </a:t>
            </a:r>
            <a:r>
              <a:rPr lang="de-DE" b="1" dirty="0" err="1">
                <a:solidFill>
                  <a:schemeClr val="accent1">
                    <a:lumMod val="75000"/>
                  </a:schemeClr>
                </a:solidFill>
              </a:rPr>
              <a:t>best</a:t>
            </a:r>
            <a:r>
              <a:rPr lang="de-DE" b="1" dirty="0">
                <a:solidFill>
                  <a:schemeClr val="accent1">
                    <a:lumMod val="75000"/>
                  </a:schemeClr>
                </a:solidFill>
              </a:rPr>
              <a:t> </a:t>
            </a:r>
            <a:r>
              <a:rPr lang="de-DE" b="1" dirty="0" err="1">
                <a:solidFill>
                  <a:schemeClr val="accent1">
                    <a:lumMod val="75000"/>
                  </a:schemeClr>
                </a:solidFill>
              </a:rPr>
              <a:t>of</a:t>
            </a:r>
            <a:r>
              <a:rPr lang="de-DE" b="1" dirty="0">
                <a:solidFill>
                  <a:schemeClr val="accent1">
                    <a:lumMod val="75000"/>
                  </a:schemeClr>
                </a:solidFill>
              </a:rPr>
              <a:t> - </a:t>
            </a:r>
          </a:p>
        </p:txBody>
      </p:sp>
      <p:pic>
        <p:nvPicPr>
          <p:cNvPr id="5" name="Grafik 4">
            <a:extLst>
              <a:ext uri="{FF2B5EF4-FFF2-40B4-BE49-F238E27FC236}">
                <a16:creationId xmlns:a16="http://schemas.microsoft.com/office/drawing/2014/main" id="{F62269EE-3104-4F53-AA3F-1E2FD663EFE1}"/>
              </a:ext>
            </a:extLst>
          </p:cNvPr>
          <p:cNvPicPr>
            <a:picLocks noChangeAspect="1"/>
          </p:cNvPicPr>
          <p:nvPr/>
        </p:nvPicPr>
        <p:blipFill>
          <a:blip r:embed="rId2"/>
          <a:stretch>
            <a:fillRect/>
          </a:stretch>
        </p:blipFill>
        <p:spPr>
          <a:xfrm>
            <a:off x="1865118" y="3429001"/>
            <a:ext cx="2104454" cy="2990738"/>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54513D5B-8A83-412E-B95F-B3F273DD8CC7}"/>
              </a:ext>
            </a:extLst>
          </p:cNvPr>
          <p:cNvPicPr>
            <a:picLocks noChangeAspect="1"/>
          </p:cNvPicPr>
          <p:nvPr/>
        </p:nvPicPr>
        <p:blipFill>
          <a:blip r:embed="rId3"/>
          <a:stretch>
            <a:fillRect/>
          </a:stretch>
        </p:blipFill>
        <p:spPr>
          <a:xfrm>
            <a:off x="5190988" y="3429000"/>
            <a:ext cx="2104454" cy="2992918"/>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5156B739-1003-41F3-9FA2-34A698FBAABE}"/>
              </a:ext>
            </a:extLst>
          </p:cNvPr>
          <p:cNvPicPr>
            <a:picLocks noChangeAspect="1"/>
          </p:cNvPicPr>
          <p:nvPr/>
        </p:nvPicPr>
        <p:blipFill>
          <a:blip r:embed="rId4"/>
          <a:stretch>
            <a:fillRect/>
          </a:stretch>
        </p:blipFill>
        <p:spPr>
          <a:xfrm>
            <a:off x="8683397" y="3429001"/>
            <a:ext cx="2106259" cy="2990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25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16951-3C22-4E27-9C24-5B9F8AFD2E93}"/>
              </a:ext>
            </a:extLst>
          </p:cNvPr>
          <p:cNvSpPr>
            <a:spLocks noGrp="1"/>
          </p:cNvSpPr>
          <p:nvPr>
            <p:ph type="ctrTitle"/>
          </p:nvPr>
        </p:nvSpPr>
        <p:spPr>
          <a:xfrm>
            <a:off x="1523999" y="616590"/>
            <a:ext cx="9144000" cy="2387600"/>
          </a:xfrm>
        </p:spPr>
        <p:txBody>
          <a:bodyPr>
            <a:normAutofit/>
          </a:bodyPr>
          <a:lstStyle/>
          <a:p>
            <a:r>
              <a:rPr lang="de-DE" b="1" dirty="0">
                <a:solidFill>
                  <a:schemeClr val="accent1">
                    <a:lumMod val="75000"/>
                  </a:schemeClr>
                </a:solidFill>
              </a:rPr>
              <a:t>Kuriositäten aus dem Lagezentrum</a:t>
            </a:r>
            <a:br>
              <a:rPr lang="de-DE" b="1" dirty="0">
                <a:solidFill>
                  <a:schemeClr val="accent1">
                    <a:lumMod val="75000"/>
                  </a:schemeClr>
                </a:solidFill>
              </a:rPr>
            </a:br>
            <a:r>
              <a:rPr lang="de-DE" sz="1800" b="1" dirty="0">
                <a:solidFill>
                  <a:schemeClr val="accent1">
                    <a:lumMod val="75000"/>
                  </a:schemeClr>
                </a:solidFill>
              </a:rPr>
              <a:t>(Ulrike Grote, FG31)</a:t>
            </a:r>
            <a:endParaRPr lang="de-DE" b="1" dirty="0">
              <a:solidFill>
                <a:schemeClr val="accent1">
                  <a:lumMod val="75000"/>
                </a:schemeClr>
              </a:solidFill>
            </a:endParaRPr>
          </a:p>
        </p:txBody>
      </p:sp>
      <p:pic>
        <p:nvPicPr>
          <p:cNvPr id="4" name="Inhaltsplatzhalter 4">
            <a:extLst>
              <a:ext uri="{FF2B5EF4-FFF2-40B4-BE49-F238E27FC236}">
                <a16:creationId xmlns:a16="http://schemas.microsoft.com/office/drawing/2014/main" id="{46E0E47A-BC50-46A9-B88F-EA46436092CB}"/>
              </a:ext>
            </a:extLst>
          </p:cNvPr>
          <p:cNvPicPr>
            <a:picLocks noChangeAspect="1"/>
          </p:cNvPicPr>
          <p:nvPr/>
        </p:nvPicPr>
        <p:blipFill rotWithShape="1">
          <a:blip r:embed="rId2">
            <a:extLst>
              <a:ext uri="{28A0092B-C50C-407E-A947-70E740481C1C}">
                <a14:useLocalDpi xmlns:a14="http://schemas.microsoft.com/office/drawing/2010/main" val="0"/>
              </a:ext>
            </a:extLst>
          </a:blip>
          <a:srcRect b="6022"/>
          <a:stretch/>
        </p:blipFill>
        <p:spPr>
          <a:xfrm>
            <a:off x="3638239" y="3162649"/>
            <a:ext cx="4915521" cy="3464654"/>
          </a:xfrm>
          <a:prstGeom prst="rect">
            <a:avLst/>
          </a:prstGeom>
        </p:spPr>
      </p:pic>
      <p:sp>
        <p:nvSpPr>
          <p:cNvPr id="6" name="Ellipse 5">
            <a:extLst>
              <a:ext uri="{FF2B5EF4-FFF2-40B4-BE49-F238E27FC236}">
                <a16:creationId xmlns:a16="http://schemas.microsoft.com/office/drawing/2014/main" id="{9CA1C4E1-DD13-44FE-9779-5CB9E2AB4F01}"/>
              </a:ext>
            </a:extLst>
          </p:cNvPr>
          <p:cNvSpPr/>
          <p:nvPr/>
        </p:nvSpPr>
        <p:spPr>
          <a:xfrm>
            <a:off x="4882390" y="3429000"/>
            <a:ext cx="704676" cy="38589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00316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89C7BDB-B5BC-43D5-9BBC-792F59B2ACBE}"/>
              </a:ext>
            </a:extLst>
          </p:cNvPr>
          <p:cNvPicPr/>
          <p:nvPr/>
        </p:nvPicPr>
        <p:blipFill rotWithShape="1">
          <a:blip r:embed="rId2"/>
          <a:srcRect r="5746" b="37048"/>
          <a:stretch/>
        </p:blipFill>
        <p:spPr>
          <a:xfrm>
            <a:off x="549456" y="1613264"/>
            <a:ext cx="6179048" cy="1803280"/>
          </a:xfrm>
          <a:prstGeom prst="rect">
            <a:avLst/>
          </a:prstGeom>
          <a:solidFill>
            <a:srgbClr val="FFFFFF">
              <a:shade val="85000"/>
            </a:srgbClr>
          </a:solidFill>
          <a:ln w="3175"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nhaltsplatzhalter 4">
            <a:extLst>
              <a:ext uri="{FF2B5EF4-FFF2-40B4-BE49-F238E27FC236}">
                <a16:creationId xmlns:a16="http://schemas.microsoft.com/office/drawing/2014/main" id="{E2C210CA-E271-4081-822E-963442B9FC04}"/>
              </a:ext>
            </a:extLst>
          </p:cNvPr>
          <p:cNvPicPr>
            <a:picLocks noGrp="1"/>
          </p:cNvPicPr>
          <p:nvPr>
            <p:ph idx="1"/>
          </p:nvPr>
        </p:nvPicPr>
        <p:blipFill>
          <a:blip r:embed="rId3"/>
          <a:stretch>
            <a:fillRect/>
          </a:stretch>
        </p:blipFill>
        <p:spPr>
          <a:xfrm>
            <a:off x="4404782" y="3198839"/>
            <a:ext cx="7490808" cy="3317540"/>
          </a:xfrm>
          <a:prstGeom prst="rect">
            <a:avLst/>
          </a:prstGeom>
          <a:solidFill>
            <a:srgbClr val="FFFFFF">
              <a:shade val="85000"/>
            </a:srgbClr>
          </a:solidFill>
          <a:ln w="3175"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a:extLst>
              <a:ext uri="{FF2B5EF4-FFF2-40B4-BE49-F238E27FC236}">
                <a16:creationId xmlns:a16="http://schemas.microsoft.com/office/drawing/2014/main" id="{54AFF0EF-96D5-405C-9F0F-2138B6FEA678}"/>
              </a:ext>
            </a:extLst>
          </p:cNvPr>
          <p:cNvSpPr>
            <a:spLocks noGrp="1"/>
          </p:cNvSpPr>
          <p:nvPr>
            <p:ph type="title"/>
          </p:nvPr>
        </p:nvSpPr>
        <p:spPr/>
        <p:txBody>
          <a:bodyPr/>
          <a:lstStyle/>
          <a:p>
            <a:r>
              <a:rPr lang="de-DE" b="1" dirty="0">
                <a:solidFill>
                  <a:schemeClr val="accent1">
                    <a:lumMod val="75000"/>
                  </a:schemeClr>
                </a:solidFill>
              </a:rPr>
              <a:t>Tippfehler und Autokorrektur…</a:t>
            </a:r>
          </a:p>
        </p:txBody>
      </p:sp>
      <p:sp>
        <p:nvSpPr>
          <p:cNvPr id="6" name="Ellipse 5">
            <a:extLst>
              <a:ext uri="{FF2B5EF4-FFF2-40B4-BE49-F238E27FC236}">
                <a16:creationId xmlns:a16="http://schemas.microsoft.com/office/drawing/2014/main" id="{B4CA2D41-7FF1-4EAA-A627-5A0301B247A9}"/>
              </a:ext>
            </a:extLst>
          </p:cNvPr>
          <p:cNvSpPr/>
          <p:nvPr/>
        </p:nvSpPr>
        <p:spPr>
          <a:xfrm>
            <a:off x="4979865" y="3179567"/>
            <a:ext cx="553673" cy="25167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7" name="Ellipse 6">
            <a:extLst>
              <a:ext uri="{FF2B5EF4-FFF2-40B4-BE49-F238E27FC236}">
                <a16:creationId xmlns:a16="http://schemas.microsoft.com/office/drawing/2014/main" id="{F5142F46-F2F8-4E1A-88BA-48E429DDB891}"/>
              </a:ext>
            </a:extLst>
          </p:cNvPr>
          <p:cNvSpPr/>
          <p:nvPr/>
        </p:nvSpPr>
        <p:spPr>
          <a:xfrm>
            <a:off x="4863751" y="6218347"/>
            <a:ext cx="553673" cy="25167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1" name="Ellipse 10">
            <a:extLst>
              <a:ext uri="{FF2B5EF4-FFF2-40B4-BE49-F238E27FC236}">
                <a16:creationId xmlns:a16="http://schemas.microsoft.com/office/drawing/2014/main" id="{0A04B6F1-52BC-45A6-821A-825ED03E05DC}"/>
              </a:ext>
            </a:extLst>
          </p:cNvPr>
          <p:cNvSpPr/>
          <p:nvPr/>
        </p:nvSpPr>
        <p:spPr>
          <a:xfrm>
            <a:off x="881742" y="2265663"/>
            <a:ext cx="1096161" cy="25167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2059DC80-06B8-46E2-9960-50E25E80D84A}"/>
              </a:ext>
            </a:extLst>
          </p:cNvPr>
          <p:cNvSpPr/>
          <p:nvPr/>
        </p:nvSpPr>
        <p:spPr>
          <a:xfrm rot="20771745">
            <a:off x="5360759" y="4171906"/>
            <a:ext cx="954617" cy="20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C988A117-E567-45DA-BA41-E4DDCDEB4993}"/>
              </a:ext>
            </a:extLst>
          </p:cNvPr>
          <p:cNvSpPr/>
          <p:nvPr/>
        </p:nvSpPr>
        <p:spPr>
          <a:xfrm>
            <a:off x="5256701" y="5550574"/>
            <a:ext cx="954617" cy="20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a:extLst>
              <a:ext uri="{FF2B5EF4-FFF2-40B4-BE49-F238E27FC236}">
                <a16:creationId xmlns:a16="http://schemas.microsoft.com/office/drawing/2014/main" id="{E034261F-EAB1-42B2-97F9-76D78D98F983}"/>
              </a:ext>
            </a:extLst>
          </p:cNvPr>
          <p:cNvCxnSpPr>
            <a:cxnSpLocks/>
          </p:cNvCxnSpPr>
          <p:nvPr/>
        </p:nvCxnSpPr>
        <p:spPr>
          <a:xfrm flipV="1">
            <a:off x="5256701" y="3462906"/>
            <a:ext cx="0" cy="2739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D2372-6A58-46A6-BFE1-7D485C12B19C}"/>
              </a:ext>
            </a:extLst>
          </p:cNvPr>
          <p:cNvSpPr>
            <a:spLocks noGrp="1"/>
          </p:cNvSpPr>
          <p:nvPr>
            <p:ph type="title"/>
          </p:nvPr>
        </p:nvSpPr>
        <p:spPr/>
        <p:txBody>
          <a:bodyPr/>
          <a:lstStyle/>
          <a:p>
            <a:r>
              <a:rPr lang="de-DE" b="1" dirty="0">
                <a:solidFill>
                  <a:schemeClr val="accent1">
                    <a:lumMod val="75000"/>
                  </a:schemeClr>
                </a:solidFill>
              </a:rPr>
              <a:t>Tippfehler und Autokorrektur… - auch bei anderen ;)</a:t>
            </a:r>
            <a:endParaRPr lang="de-DE" dirty="0"/>
          </a:p>
        </p:txBody>
      </p:sp>
      <p:pic>
        <p:nvPicPr>
          <p:cNvPr id="5" name="Grafik 4">
            <a:extLst>
              <a:ext uri="{FF2B5EF4-FFF2-40B4-BE49-F238E27FC236}">
                <a16:creationId xmlns:a16="http://schemas.microsoft.com/office/drawing/2014/main" id="{77D2A240-0FBF-4B43-A92B-CC6B1DE02312}"/>
              </a:ext>
            </a:extLst>
          </p:cNvPr>
          <p:cNvPicPr/>
          <p:nvPr/>
        </p:nvPicPr>
        <p:blipFill rotWithShape="1">
          <a:blip r:embed="rId2">
            <a:extLst>
              <a:ext uri="{28A0092B-C50C-407E-A947-70E740481C1C}">
                <a14:useLocalDpi xmlns:a14="http://schemas.microsoft.com/office/drawing/2010/main" val="0"/>
              </a:ext>
            </a:extLst>
          </a:blip>
          <a:srcRect l="2959" t="23633" r="5771" b="5820"/>
          <a:stretch/>
        </p:blipFill>
        <p:spPr>
          <a:xfrm>
            <a:off x="4789542" y="1332582"/>
            <a:ext cx="5642558" cy="3094074"/>
          </a:xfrm>
          <a:prstGeom prst="rect">
            <a:avLst/>
          </a:prstGeom>
        </p:spPr>
      </p:pic>
      <p:pic>
        <p:nvPicPr>
          <p:cNvPr id="6" name="Grafik 5">
            <a:extLst>
              <a:ext uri="{FF2B5EF4-FFF2-40B4-BE49-F238E27FC236}">
                <a16:creationId xmlns:a16="http://schemas.microsoft.com/office/drawing/2014/main" id="{14CF3E75-4A9C-416B-BCDB-3EF14DB00496}"/>
              </a:ext>
            </a:extLst>
          </p:cNvPr>
          <p:cNvPicPr>
            <a:picLocks noChangeAspect="1"/>
          </p:cNvPicPr>
          <p:nvPr/>
        </p:nvPicPr>
        <p:blipFill rotWithShape="1">
          <a:blip r:embed="rId3"/>
          <a:srcRect t="61221" r="31141"/>
          <a:stretch/>
        </p:blipFill>
        <p:spPr>
          <a:xfrm rot="21041923">
            <a:off x="991068" y="5292181"/>
            <a:ext cx="3967149" cy="1120601"/>
          </a:xfrm>
          <a:prstGeom prst="rect">
            <a:avLst/>
          </a:prstGeom>
          <a:ln w="19050">
            <a:solidFill>
              <a:srgbClr val="0070C0"/>
            </a:solidFill>
          </a:ln>
        </p:spPr>
      </p:pic>
      <p:pic>
        <p:nvPicPr>
          <p:cNvPr id="7" name="Inhaltsplatzhalter 4">
            <a:extLst>
              <a:ext uri="{FF2B5EF4-FFF2-40B4-BE49-F238E27FC236}">
                <a16:creationId xmlns:a16="http://schemas.microsoft.com/office/drawing/2014/main" id="{2DC37DDE-99EA-40DD-86D3-ECF2E2832C41}"/>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4921" b="30723"/>
          <a:stretch/>
        </p:blipFill>
        <p:spPr>
          <a:xfrm>
            <a:off x="561443" y="1959428"/>
            <a:ext cx="3163269" cy="3056719"/>
          </a:xfrm>
        </p:spPr>
      </p:pic>
      <p:pic>
        <p:nvPicPr>
          <p:cNvPr id="8" name="Grafik 7">
            <a:extLst>
              <a:ext uri="{FF2B5EF4-FFF2-40B4-BE49-F238E27FC236}">
                <a16:creationId xmlns:a16="http://schemas.microsoft.com/office/drawing/2014/main" id="{9B743245-F9A7-4037-93B3-F2A9C1C5C927}"/>
              </a:ext>
            </a:extLst>
          </p:cNvPr>
          <p:cNvPicPr>
            <a:picLocks noChangeAspect="1"/>
          </p:cNvPicPr>
          <p:nvPr/>
        </p:nvPicPr>
        <p:blipFill rotWithShape="1">
          <a:blip r:embed="rId5">
            <a:extLst>
              <a:ext uri="{28A0092B-C50C-407E-A947-70E740481C1C}">
                <a14:useLocalDpi xmlns:a14="http://schemas.microsoft.com/office/drawing/2010/main" val="0"/>
              </a:ext>
            </a:extLst>
          </a:blip>
          <a:srcRect t="26772"/>
          <a:stretch/>
        </p:blipFill>
        <p:spPr>
          <a:xfrm>
            <a:off x="7089582" y="2835479"/>
            <a:ext cx="3768914" cy="3763172"/>
          </a:xfrm>
          <a:prstGeom prst="rect">
            <a:avLst/>
          </a:prstGeom>
        </p:spPr>
      </p:pic>
      <p:pic>
        <p:nvPicPr>
          <p:cNvPr id="9" name="Grafik 8">
            <a:extLst>
              <a:ext uri="{FF2B5EF4-FFF2-40B4-BE49-F238E27FC236}">
                <a16:creationId xmlns:a16="http://schemas.microsoft.com/office/drawing/2014/main" id="{923E87A3-913F-4F60-A752-73AA5775DBBB}"/>
              </a:ext>
            </a:extLst>
          </p:cNvPr>
          <p:cNvPicPr>
            <a:picLocks noChangeAspect="1"/>
          </p:cNvPicPr>
          <p:nvPr/>
        </p:nvPicPr>
        <p:blipFill>
          <a:blip r:embed="rId6"/>
          <a:stretch>
            <a:fillRect/>
          </a:stretch>
        </p:blipFill>
        <p:spPr>
          <a:xfrm>
            <a:off x="5062531" y="6283835"/>
            <a:ext cx="3325036" cy="418080"/>
          </a:xfrm>
          <a:prstGeom prst="rect">
            <a:avLst/>
          </a:prstGeom>
          <a:ln w="28575">
            <a:solidFill>
              <a:srgbClr val="4472C4"/>
            </a:solidFill>
          </a:ln>
        </p:spPr>
      </p:pic>
    </p:spTree>
    <p:extLst>
      <p:ext uri="{BB962C8B-B14F-4D97-AF65-F5344CB8AC3E}">
        <p14:creationId xmlns:p14="http://schemas.microsoft.com/office/powerpoint/2010/main" val="592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24E3C-552E-4870-803E-E21F918D2A26}"/>
              </a:ext>
            </a:extLst>
          </p:cNvPr>
          <p:cNvSpPr>
            <a:spLocks noGrp="1"/>
          </p:cNvSpPr>
          <p:nvPr>
            <p:ph type="title"/>
          </p:nvPr>
        </p:nvSpPr>
        <p:spPr/>
        <p:txBody>
          <a:bodyPr>
            <a:normAutofit/>
          </a:bodyPr>
          <a:lstStyle/>
          <a:p>
            <a:r>
              <a:rPr lang="de-DE" b="1" dirty="0">
                <a:solidFill>
                  <a:schemeClr val="accent1">
                    <a:lumMod val="75000"/>
                  </a:schemeClr>
                </a:solidFill>
              </a:rPr>
              <a:t>RKI-intern</a:t>
            </a:r>
          </a:p>
        </p:txBody>
      </p:sp>
      <p:sp>
        <p:nvSpPr>
          <p:cNvPr id="4" name="Rechteck 3">
            <a:extLst>
              <a:ext uri="{FF2B5EF4-FFF2-40B4-BE49-F238E27FC236}">
                <a16:creationId xmlns:a16="http://schemas.microsoft.com/office/drawing/2014/main" id="{2764F8EB-B49C-4FC1-AAAD-4A5189FE4D26}"/>
              </a:ext>
            </a:extLst>
          </p:cNvPr>
          <p:cNvSpPr/>
          <p:nvPr/>
        </p:nvSpPr>
        <p:spPr>
          <a:xfrm>
            <a:off x="472434" y="1361762"/>
            <a:ext cx="6096000" cy="2462213"/>
          </a:xfrm>
          <a:prstGeom prst="rect">
            <a:avLst/>
          </a:prstGeom>
          <a:ln w="28575"/>
        </p:spPr>
        <p:style>
          <a:lnRef idx="2">
            <a:schemeClr val="accent5"/>
          </a:lnRef>
          <a:fillRef idx="1">
            <a:schemeClr val="lt1"/>
          </a:fillRef>
          <a:effectRef idx="0">
            <a:schemeClr val="accent5"/>
          </a:effectRef>
          <a:fontRef idx="minor">
            <a:schemeClr val="dk1"/>
          </a:fontRef>
        </p:style>
        <p:txBody>
          <a:bodyPr>
            <a:spAutoFit/>
          </a:bodyPr>
          <a:lstStyle/>
          <a:p>
            <a:r>
              <a:rPr lang="de-DE" sz="1400" dirty="0"/>
              <a:t>Abbildung bundeslandspezifischer Einlassregeln:</a:t>
            </a:r>
          </a:p>
          <a:p>
            <a:endParaRPr lang="de-DE" sz="1400" dirty="0"/>
          </a:p>
          <a:p>
            <a:r>
              <a:rPr lang="de-DE" sz="1400" dirty="0"/>
              <a:t>Lieber XXX,</a:t>
            </a:r>
          </a:p>
          <a:p>
            <a:r>
              <a:rPr lang="de-DE" sz="1400" dirty="0"/>
              <a:t>vielen Dank für die Info. WER plant das denn? Kann dieser Wahnsinn noch aufgehalten werden?</a:t>
            </a:r>
          </a:p>
          <a:p>
            <a:r>
              <a:rPr lang="de-DE" sz="1400" dirty="0"/>
              <a:t>Nicht nur, dass der Aufwand zur Umsetzung, wie du schreibst, groß und kaum bewältigt sichtbar erscheint, es erscheint auch vollkommen sinnfrei. Wofür soll das denn gut sein?</a:t>
            </a:r>
          </a:p>
          <a:p>
            <a:endParaRPr lang="de-DE" sz="1400" dirty="0"/>
          </a:p>
          <a:p>
            <a:r>
              <a:rPr lang="de-DE" sz="1400" dirty="0"/>
              <a:t>Viele Grüße</a:t>
            </a:r>
          </a:p>
          <a:p>
            <a:r>
              <a:rPr lang="de-DE" sz="1400" dirty="0"/>
              <a:t>XXX</a:t>
            </a:r>
          </a:p>
        </p:txBody>
      </p:sp>
      <p:pic>
        <p:nvPicPr>
          <p:cNvPr id="6" name="Grafik 5">
            <a:extLst>
              <a:ext uri="{FF2B5EF4-FFF2-40B4-BE49-F238E27FC236}">
                <a16:creationId xmlns:a16="http://schemas.microsoft.com/office/drawing/2014/main" id="{8D80A4DF-D23F-422B-A20F-8D2BD04806E0}"/>
              </a:ext>
            </a:extLst>
          </p:cNvPr>
          <p:cNvPicPr/>
          <p:nvPr/>
        </p:nvPicPr>
        <p:blipFill>
          <a:blip r:embed="rId2"/>
          <a:stretch>
            <a:fillRect/>
          </a:stretch>
        </p:blipFill>
        <p:spPr>
          <a:xfrm rot="765170">
            <a:off x="7408322" y="624531"/>
            <a:ext cx="3991610" cy="3342005"/>
          </a:xfrm>
          <a:prstGeom prst="rect">
            <a:avLst/>
          </a:prstGeom>
          <a:ln w="19050">
            <a:solidFill>
              <a:srgbClr val="0070C0"/>
            </a:solidFill>
          </a:ln>
        </p:spPr>
      </p:pic>
      <p:sp>
        <p:nvSpPr>
          <p:cNvPr id="5" name="Ellipse 4">
            <a:extLst>
              <a:ext uri="{FF2B5EF4-FFF2-40B4-BE49-F238E27FC236}">
                <a16:creationId xmlns:a16="http://schemas.microsoft.com/office/drawing/2014/main" id="{4F691DD5-B19F-414D-BC5F-2D3F0313B99B}"/>
              </a:ext>
            </a:extLst>
          </p:cNvPr>
          <p:cNvSpPr/>
          <p:nvPr/>
        </p:nvSpPr>
        <p:spPr>
          <a:xfrm rot="815318">
            <a:off x="8093277" y="378357"/>
            <a:ext cx="1388035" cy="7064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pic>
        <p:nvPicPr>
          <p:cNvPr id="7" name="Grafik 6">
            <a:extLst>
              <a:ext uri="{FF2B5EF4-FFF2-40B4-BE49-F238E27FC236}">
                <a16:creationId xmlns:a16="http://schemas.microsoft.com/office/drawing/2014/main" id="{301FF225-2167-4695-BD48-454F89E45A13}"/>
              </a:ext>
            </a:extLst>
          </p:cNvPr>
          <p:cNvPicPr>
            <a:picLocks noChangeAspect="1"/>
          </p:cNvPicPr>
          <p:nvPr/>
        </p:nvPicPr>
        <p:blipFill rotWithShape="1">
          <a:blip r:embed="rId3"/>
          <a:srcRect l="-957" t="62967" r="54937" b="18759"/>
          <a:stretch/>
        </p:blipFill>
        <p:spPr>
          <a:xfrm>
            <a:off x="472434" y="4476664"/>
            <a:ext cx="4979175" cy="481230"/>
          </a:xfrm>
          <a:prstGeom prst="rect">
            <a:avLst/>
          </a:prstGeom>
          <a:ln w="28575">
            <a:solidFill>
              <a:schemeClr val="accent1"/>
            </a:solidFill>
          </a:ln>
        </p:spPr>
      </p:pic>
      <p:sp>
        <p:nvSpPr>
          <p:cNvPr id="9" name="Rechteck 8">
            <a:extLst>
              <a:ext uri="{FF2B5EF4-FFF2-40B4-BE49-F238E27FC236}">
                <a16:creationId xmlns:a16="http://schemas.microsoft.com/office/drawing/2014/main" id="{89F0AF57-4BF6-4AF7-8BF0-8657C01C08FD}"/>
              </a:ext>
            </a:extLst>
          </p:cNvPr>
          <p:cNvSpPr/>
          <p:nvPr/>
        </p:nvSpPr>
        <p:spPr>
          <a:xfrm>
            <a:off x="6781800" y="4047491"/>
            <a:ext cx="4572000" cy="2585323"/>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p>
            <a:r>
              <a:rPr lang="de-DE" dirty="0"/>
              <a:t>Im Lagezentrum geht von einem Krankenhaus ein Fax zur Meldung eines SARS-CoV-2 positiven Patienten ein. Die Sichtungsposition ruft im Krankenhaus an und informiert diese, dass es ausreicht den Meldebogen an das GA zu schicken. </a:t>
            </a:r>
          </a:p>
          <a:p>
            <a:r>
              <a:rPr lang="de-DE" dirty="0"/>
              <a:t>Antwort: „Wir sind Urologen. Wir haben das noch nicht so häufig gemacht. Vor den kranken Patienten drücken wir uns normalerweise“. </a:t>
            </a:r>
          </a:p>
        </p:txBody>
      </p:sp>
    </p:spTree>
    <p:extLst>
      <p:ext uri="{BB962C8B-B14F-4D97-AF65-F5344CB8AC3E}">
        <p14:creationId xmlns:p14="http://schemas.microsoft.com/office/powerpoint/2010/main" val="7021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179B3-6544-4AAA-8588-452A54CA1278}"/>
              </a:ext>
            </a:extLst>
          </p:cNvPr>
          <p:cNvSpPr>
            <a:spLocks noGrp="1"/>
          </p:cNvSpPr>
          <p:nvPr>
            <p:ph type="title"/>
          </p:nvPr>
        </p:nvSpPr>
        <p:spPr/>
        <p:txBody>
          <a:bodyPr>
            <a:normAutofit/>
          </a:bodyPr>
          <a:lstStyle/>
          <a:p>
            <a:r>
              <a:rPr lang="de-DE" b="1" dirty="0">
                <a:solidFill>
                  <a:schemeClr val="accent1">
                    <a:lumMod val="75000"/>
                  </a:schemeClr>
                </a:solidFill>
              </a:rPr>
              <a:t>Berichtserstattung</a:t>
            </a:r>
          </a:p>
        </p:txBody>
      </p:sp>
      <p:pic>
        <p:nvPicPr>
          <p:cNvPr id="4" name="Grafik 3">
            <a:extLst>
              <a:ext uri="{FF2B5EF4-FFF2-40B4-BE49-F238E27FC236}">
                <a16:creationId xmlns:a16="http://schemas.microsoft.com/office/drawing/2014/main" id="{D2D296BA-D09E-45F2-944E-FCDACE2335E0}"/>
              </a:ext>
            </a:extLst>
          </p:cNvPr>
          <p:cNvPicPr/>
          <p:nvPr/>
        </p:nvPicPr>
        <p:blipFill>
          <a:blip r:embed="rId2"/>
          <a:stretch>
            <a:fillRect/>
          </a:stretch>
        </p:blipFill>
        <p:spPr>
          <a:xfrm>
            <a:off x="2354179" y="3948681"/>
            <a:ext cx="7483642" cy="1317497"/>
          </a:xfrm>
          <a:prstGeom prst="rect">
            <a:avLst/>
          </a:prstGeom>
          <a:ln w="28575">
            <a:solidFill>
              <a:srgbClr val="0070C0"/>
            </a:solidFill>
          </a:ln>
        </p:spPr>
      </p:pic>
      <p:pic>
        <p:nvPicPr>
          <p:cNvPr id="7" name="Grafik 6">
            <a:extLst>
              <a:ext uri="{FF2B5EF4-FFF2-40B4-BE49-F238E27FC236}">
                <a16:creationId xmlns:a16="http://schemas.microsoft.com/office/drawing/2014/main" id="{1BC56B5E-4D02-4430-8F90-7F4B491FD2F9}"/>
              </a:ext>
            </a:extLst>
          </p:cNvPr>
          <p:cNvPicPr>
            <a:picLocks noChangeAspect="1"/>
          </p:cNvPicPr>
          <p:nvPr/>
        </p:nvPicPr>
        <p:blipFill rotWithShape="1">
          <a:blip r:embed="rId3"/>
          <a:srcRect l="1048" t="8399" r="15842" b="11936"/>
          <a:stretch/>
        </p:blipFill>
        <p:spPr>
          <a:xfrm rot="20964769">
            <a:off x="849843" y="2101126"/>
            <a:ext cx="5603846" cy="645953"/>
          </a:xfrm>
          <a:prstGeom prst="rect">
            <a:avLst/>
          </a:prstGeom>
          <a:ln w="38100">
            <a:solidFill>
              <a:schemeClr val="accent1"/>
            </a:solidFill>
          </a:ln>
        </p:spPr>
      </p:pic>
      <p:pic>
        <p:nvPicPr>
          <p:cNvPr id="9" name="Grafik 8">
            <a:extLst>
              <a:ext uri="{FF2B5EF4-FFF2-40B4-BE49-F238E27FC236}">
                <a16:creationId xmlns:a16="http://schemas.microsoft.com/office/drawing/2014/main" id="{84ED3B97-AEEC-4212-BA4A-1E2F3C6B70AA}"/>
              </a:ext>
            </a:extLst>
          </p:cNvPr>
          <p:cNvPicPr/>
          <p:nvPr/>
        </p:nvPicPr>
        <p:blipFill rotWithShape="1">
          <a:blip r:embed="rId4"/>
          <a:srcRect t="35214" r="32185" b="41778"/>
          <a:stretch/>
        </p:blipFill>
        <p:spPr>
          <a:xfrm>
            <a:off x="7424257" y="2004969"/>
            <a:ext cx="3800213" cy="637563"/>
          </a:xfrm>
          <a:prstGeom prst="rect">
            <a:avLst/>
          </a:prstGeom>
          <a:ln>
            <a:solidFill>
              <a:schemeClr val="accent1"/>
            </a:solidFill>
          </a:ln>
        </p:spPr>
      </p:pic>
      <p:pic>
        <p:nvPicPr>
          <p:cNvPr id="11" name="Grafik 10">
            <a:extLst>
              <a:ext uri="{FF2B5EF4-FFF2-40B4-BE49-F238E27FC236}">
                <a16:creationId xmlns:a16="http://schemas.microsoft.com/office/drawing/2014/main" id="{686433C6-C9A9-4887-B958-96CFD93312F6}"/>
              </a:ext>
            </a:extLst>
          </p:cNvPr>
          <p:cNvPicPr/>
          <p:nvPr/>
        </p:nvPicPr>
        <p:blipFill rotWithShape="1">
          <a:blip r:embed="rId4"/>
          <a:srcRect t="1004" r="32185" b="89662"/>
          <a:stretch/>
        </p:blipFill>
        <p:spPr>
          <a:xfrm>
            <a:off x="7424257" y="1746309"/>
            <a:ext cx="3800213" cy="258660"/>
          </a:xfrm>
          <a:prstGeom prst="rect">
            <a:avLst/>
          </a:prstGeom>
          <a:ln>
            <a:solidFill>
              <a:schemeClr val="accent1"/>
            </a:solidFill>
          </a:ln>
        </p:spPr>
      </p:pic>
      <p:sp>
        <p:nvSpPr>
          <p:cNvPr id="8" name="Rechteck 7">
            <a:extLst>
              <a:ext uri="{FF2B5EF4-FFF2-40B4-BE49-F238E27FC236}">
                <a16:creationId xmlns:a16="http://schemas.microsoft.com/office/drawing/2014/main" id="{7C279886-875E-4CFE-937E-98D848176132}"/>
              </a:ext>
            </a:extLst>
          </p:cNvPr>
          <p:cNvSpPr/>
          <p:nvPr/>
        </p:nvSpPr>
        <p:spPr>
          <a:xfrm rot="20771745">
            <a:off x="1745103" y="2520916"/>
            <a:ext cx="954617" cy="20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16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9F5D209-9E49-4821-AF8E-2007DD1D19C0}"/>
              </a:ext>
            </a:extLst>
          </p:cNvPr>
          <p:cNvSpPr/>
          <p:nvPr/>
        </p:nvSpPr>
        <p:spPr>
          <a:xfrm>
            <a:off x="456241" y="1611677"/>
            <a:ext cx="5226639" cy="3139321"/>
          </a:xfrm>
          <a:prstGeom prst="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Liebes P1-Team,</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die Aufgabe ID 3069 wurde von FG33 bearbeitet. Das Dokument hatte bereits während der Bearbeitung diesen Titel. Es handelt sich um die Variante P1 (B.1.1.28.1) und bezieht sich nicht auf die Gruppe P1. Sie haben keine Aufgabe verpasst und müssen auch nichts weiter machen.</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Freundliche Grüße,</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Lagezentrum COVID-19</a:t>
            </a:r>
          </a:p>
        </p:txBody>
      </p:sp>
      <p:sp>
        <p:nvSpPr>
          <p:cNvPr id="2" name="Titel 1">
            <a:extLst>
              <a:ext uri="{FF2B5EF4-FFF2-40B4-BE49-F238E27FC236}">
                <a16:creationId xmlns:a16="http://schemas.microsoft.com/office/drawing/2014/main" id="{4B6460A6-84D8-484C-8C09-465FF4B21758}"/>
              </a:ext>
            </a:extLst>
          </p:cNvPr>
          <p:cNvSpPr>
            <a:spLocks noGrp="1"/>
          </p:cNvSpPr>
          <p:nvPr>
            <p:ph type="title"/>
          </p:nvPr>
        </p:nvSpPr>
        <p:spPr/>
        <p:txBody>
          <a:bodyPr/>
          <a:lstStyle/>
          <a:p>
            <a:r>
              <a:rPr lang="de-DE" b="1" dirty="0">
                <a:solidFill>
                  <a:schemeClr val="accent1">
                    <a:lumMod val="75000"/>
                  </a:schemeClr>
                </a:solidFill>
              </a:rPr>
              <a:t>Aufgaben, Aufgaben, Aufgaben…</a:t>
            </a:r>
          </a:p>
        </p:txBody>
      </p:sp>
      <p:pic>
        <p:nvPicPr>
          <p:cNvPr id="5" name="Inhaltsplatzhalter 3">
            <a:extLst>
              <a:ext uri="{FF2B5EF4-FFF2-40B4-BE49-F238E27FC236}">
                <a16:creationId xmlns:a16="http://schemas.microsoft.com/office/drawing/2014/main" id="{8A85062E-23CE-4489-AE7E-37A10665312C}"/>
              </a:ext>
            </a:extLst>
          </p:cNvPr>
          <p:cNvPicPr>
            <a:picLocks noGrp="1" noChangeAspect="1"/>
          </p:cNvPicPr>
          <p:nvPr>
            <p:ph idx="1"/>
          </p:nvPr>
        </p:nvPicPr>
        <p:blipFill rotWithShape="1">
          <a:blip r:embed="rId2"/>
          <a:srcRect t="16471" r="18507"/>
          <a:stretch/>
        </p:blipFill>
        <p:spPr>
          <a:xfrm>
            <a:off x="3490956" y="4303551"/>
            <a:ext cx="8429800" cy="2402755"/>
          </a:xfrm>
          <a:prstGeom prst="rect">
            <a:avLst/>
          </a:prstGeom>
          <a:ln>
            <a:solidFill>
              <a:schemeClr val="accent1"/>
            </a:solidFill>
          </a:ln>
        </p:spPr>
      </p:pic>
      <p:pic>
        <p:nvPicPr>
          <p:cNvPr id="7" name="Grafik 6">
            <a:extLst>
              <a:ext uri="{FF2B5EF4-FFF2-40B4-BE49-F238E27FC236}">
                <a16:creationId xmlns:a16="http://schemas.microsoft.com/office/drawing/2014/main" id="{24058368-8689-4255-A41B-9E3596DCE455}"/>
              </a:ext>
            </a:extLst>
          </p:cNvPr>
          <p:cNvPicPr>
            <a:picLocks noChangeAspect="1"/>
          </p:cNvPicPr>
          <p:nvPr/>
        </p:nvPicPr>
        <p:blipFill>
          <a:blip r:embed="rId3"/>
          <a:stretch>
            <a:fillRect/>
          </a:stretch>
        </p:blipFill>
        <p:spPr>
          <a:xfrm>
            <a:off x="6728661" y="1462111"/>
            <a:ext cx="5007098" cy="2712847"/>
          </a:xfrm>
          <a:prstGeom prst="rect">
            <a:avLst/>
          </a:prstGeom>
        </p:spPr>
      </p:pic>
      <p:sp>
        <p:nvSpPr>
          <p:cNvPr id="3" name="Rechteck 2">
            <a:extLst>
              <a:ext uri="{FF2B5EF4-FFF2-40B4-BE49-F238E27FC236}">
                <a16:creationId xmlns:a16="http://schemas.microsoft.com/office/drawing/2014/main" id="{2CF91DDE-C83D-434F-ABEB-07CB7E3ECD2C}"/>
              </a:ext>
            </a:extLst>
          </p:cNvPr>
          <p:cNvSpPr/>
          <p:nvPr/>
        </p:nvSpPr>
        <p:spPr>
          <a:xfrm>
            <a:off x="4311941" y="6350466"/>
            <a:ext cx="587230" cy="20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8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056DF-EE9C-4FF8-95F0-B53FC635C171}"/>
              </a:ext>
            </a:extLst>
          </p:cNvPr>
          <p:cNvSpPr>
            <a:spLocks noGrp="1"/>
          </p:cNvSpPr>
          <p:nvPr>
            <p:ph type="title"/>
          </p:nvPr>
        </p:nvSpPr>
        <p:spPr/>
        <p:txBody>
          <a:bodyPr/>
          <a:lstStyle/>
          <a:p>
            <a:r>
              <a:rPr lang="de-DE" b="1" dirty="0">
                <a:solidFill>
                  <a:schemeClr val="accent1">
                    <a:lumMod val="75000"/>
                  </a:schemeClr>
                </a:solidFill>
              </a:rPr>
              <a:t>Aufgaben, Aufgaben, Aufgaben…</a:t>
            </a:r>
            <a:endParaRPr lang="de-DE" dirty="0"/>
          </a:p>
        </p:txBody>
      </p:sp>
      <p:sp>
        <p:nvSpPr>
          <p:cNvPr id="5" name="Textfeld 4">
            <a:extLst>
              <a:ext uri="{FF2B5EF4-FFF2-40B4-BE49-F238E27FC236}">
                <a16:creationId xmlns:a16="http://schemas.microsoft.com/office/drawing/2014/main" id="{2AEB092B-F41B-4272-AC95-A856B2A00B4D}"/>
              </a:ext>
            </a:extLst>
          </p:cNvPr>
          <p:cNvSpPr txBox="1"/>
          <p:nvPr/>
        </p:nvSpPr>
        <p:spPr>
          <a:xfrm>
            <a:off x="838200" y="1825625"/>
            <a:ext cx="9756396"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Betreff: Studie PMV-Forschungsgruppe COVID-19-Impfstoffe</a:t>
            </a:r>
          </a:p>
          <a:p>
            <a:r>
              <a:rPr lang="de-DE" dirty="0"/>
              <a:t> </a:t>
            </a:r>
          </a:p>
          <a:p>
            <a:r>
              <a:rPr lang="de-DE" dirty="0"/>
              <a:t>Sehr geehrte Damen und Herren,</a:t>
            </a:r>
          </a:p>
          <a:p>
            <a:r>
              <a:rPr lang="de-DE" dirty="0"/>
              <a:t> </a:t>
            </a:r>
          </a:p>
          <a:p>
            <a:r>
              <a:rPr lang="de-DE" dirty="0"/>
              <a:t>meines Wissens sollte am 01.04.2021 eine Studie des PEI, der PMV-Forschungsgruppe der Universität Köln sowie der Universität Bochum zu potenziellen Risiken der COVID-19-Impfstoffe anhand von Routinedaten gesetzlicher Krankenversicherungen beginnen. Könnten Sie mir bitte diesbezüglich kurz mitteilen, ob diese planmäßig durchgeführt wird/wurde und wie hier der Sachstand ist? </a:t>
            </a:r>
          </a:p>
          <a:p>
            <a:r>
              <a:rPr lang="de-DE" dirty="0"/>
              <a:t> </a:t>
            </a:r>
          </a:p>
          <a:p>
            <a:r>
              <a:rPr lang="de-DE" dirty="0"/>
              <a:t> Über eine Rückmeldung bis Montag, 14.00 Uhr, würde ich mich freuen.</a:t>
            </a:r>
          </a:p>
          <a:p>
            <a:r>
              <a:rPr lang="de-DE" dirty="0"/>
              <a:t> </a:t>
            </a:r>
          </a:p>
          <a:p>
            <a:r>
              <a:rPr lang="de-DE" dirty="0"/>
              <a:t> Herzlichen Dank und freundliche Grüße</a:t>
            </a:r>
          </a:p>
        </p:txBody>
      </p:sp>
      <p:sp>
        <p:nvSpPr>
          <p:cNvPr id="6" name="Textfeld 5">
            <a:extLst>
              <a:ext uri="{FF2B5EF4-FFF2-40B4-BE49-F238E27FC236}">
                <a16:creationId xmlns:a16="http://schemas.microsoft.com/office/drawing/2014/main" id="{6C220CF9-CF86-4C16-B048-C869E7C48435}"/>
              </a:ext>
            </a:extLst>
          </p:cNvPr>
          <p:cNvSpPr txBox="1"/>
          <p:nvPr/>
        </p:nvSpPr>
        <p:spPr>
          <a:xfrm>
            <a:off x="5071035" y="3533785"/>
            <a:ext cx="6662367"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Sehr geehrter Herr XXX,</a:t>
            </a:r>
          </a:p>
          <a:p>
            <a:r>
              <a:rPr lang="de-DE" dirty="0"/>
              <a:t> </a:t>
            </a:r>
          </a:p>
          <a:p>
            <a:r>
              <a:rPr lang="de-DE" dirty="0"/>
              <a:t>wir haben am RKI keinen Überblick über die Studien des PEI. Bitte wenden Sie sich daher direkt an das PEI. Die Studie klingt auf jeden Fall interessant und wir sind gespannt, was herauskommt!</a:t>
            </a:r>
          </a:p>
          <a:p>
            <a:r>
              <a:rPr lang="de-DE" dirty="0"/>
              <a:t> </a:t>
            </a:r>
          </a:p>
          <a:p>
            <a:r>
              <a:rPr lang="de-DE" dirty="0"/>
              <a:t>Viele Grüße</a:t>
            </a:r>
          </a:p>
          <a:p>
            <a:r>
              <a:rPr lang="de-DE" dirty="0"/>
              <a:t> </a:t>
            </a:r>
          </a:p>
          <a:p>
            <a:r>
              <a:rPr lang="de-DE" dirty="0"/>
              <a:t>i.A.</a:t>
            </a:r>
          </a:p>
          <a:p>
            <a:endParaRPr lang="de-DE" dirty="0"/>
          </a:p>
        </p:txBody>
      </p:sp>
    </p:spTree>
    <p:extLst>
      <p:ext uri="{BB962C8B-B14F-4D97-AF65-F5344CB8AC3E}">
        <p14:creationId xmlns:p14="http://schemas.microsoft.com/office/powerpoint/2010/main" val="7367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1893105-4779-4B9A-934E-9D8D72721B9E}"/>
              </a:ext>
            </a:extLst>
          </p:cNvPr>
          <p:cNvPicPr>
            <a:picLocks noChangeAspect="1"/>
          </p:cNvPicPr>
          <p:nvPr/>
        </p:nvPicPr>
        <p:blipFill>
          <a:blip r:embed="rId2"/>
          <a:stretch>
            <a:fillRect/>
          </a:stretch>
        </p:blipFill>
        <p:spPr>
          <a:xfrm>
            <a:off x="7297710" y="1236674"/>
            <a:ext cx="2705100" cy="1685925"/>
          </a:xfrm>
          <a:prstGeom prst="rect">
            <a:avLst/>
          </a:prstGeom>
        </p:spPr>
      </p:pic>
      <p:pic>
        <p:nvPicPr>
          <p:cNvPr id="5" name="Grafik 4">
            <a:extLst>
              <a:ext uri="{FF2B5EF4-FFF2-40B4-BE49-F238E27FC236}">
                <a16:creationId xmlns:a16="http://schemas.microsoft.com/office/drawing/2014/main" id="{6AA542C3-FC1C-4260-955E-3F15A735AC02}"/>
              </a:ext>
            </a:extLst>
          </p:cNvPr>
          <p:cNvPicPr>
            <a:picLocks noChangeAspect="1"/>
          </p:cNvPicPr>
          <p:nvPr/>
        </p:nvPicPr>
        <p:blipFill rotWithShape="1">
          <a:blip r:embed="rId3"/>
          <a:srcRect t="20455"/>
          <a:stretch/>
        </p:blipFill>
        <p:spPr>
          <a:xfrm>
            <a:off x="264695" y="1538287"/>
            <a:ext cx="7033015" cy="2993607"/>
          </a:xfrm>
          <a:prstGeom prst="rect">
            <a:avLst/>
          </a:prstGeom>
          <a:ln w="19050">
            <a:solidFill>
              <a:srgbClr val="0070C0"/>
            </a:solidFill>
          </a:ln>
        </p:spPr>
      </p:pic>
      <p:sp>
        <p:nvSpPr>
          <p:cNvPr id="8" name="Rechteck 7">
            <a:extLst>
              <a:ext uri="{FF2B5EF4-FFF2-40B4-BE49-F238E27FC236}">
                <a16:creationId xmlns:a16="http://schemas.microsoft.com/office/drawing/2014/main" id="{A5F64C65-87B9-49B3-9213-11C1882AE914}"/>
              </a:ext>
            </a:extLst>
          </p:cNvPr>
          <p:cNvSpPr/>
          <p:nvPr/>
        </p:nvSpPr>
        <p:spPr>
          <a:xfrm>
            <a:off x="7218949" y="4799378"/>
            <a:ext cx="4465718"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de-DE" sz="1600" dirty="0"/>
              <a:t>Lieber Herr XXX,</a:t>
            </a:r>
          </a:p>
          <a:p>
            <a:r>
              <a:rPr lang="de-DE" sz="1600" dirty="0"/>
              <a:t>Sie liefern uns immer wieder erfreuliche Dinge!</a:t>
            </a:r>
          </a:p>
          <a:p>
            <a:r>
              <a:rPr lang="de-DE" sz="1600" dirty="0"/>
              <a:t>Ich habe Ihren AE noch etwas ergänzt und alle verfügbaren Salbeivorräte weltweit aufgekauft. </a:t>
            </a:r>
          </a:p>
          <a:p>
            <a:endParaRPr lang="de-DE" sz="1600" dirty="0"/>
          </a:p>
          <a:p>
            <a:r>
              <a:rPr lang="de-DE" sz="1600" dirty="0"/>
              <a:t>Mit freundlichen Grüßen</a:t>
            </a:r>
          </a:p>
          <a:p>
            <a:r>
              <a:rPr lang="de-DE" sz="1600" dirty="0"/>
              <a:t>i.A. (RKI)</a:t>
            </a:r>
          </a:p>
        </p:txBody>
      </p:sp>
      <p:sp>
        <p:nvSpPr>
          <p:cNvPr id="9" name="Rechteck 8">
            <a:extLst>
              <a:ext uri="{FF2B5EF4-FFF2-40B4-BE49-F238E27FC236}">
                <a16:creationId xmlns:a16="http://schemas.microsoft.com/office/drawing/2014/main" id="{009739DB-FA94-4822-8B41-A56B3383DAFC}"/>
              </a:ext>
            </a:extLst>
          </p:cNvPr>
          <p:cNvSpPr/>
          <p:nvPr/>
        </p:nvSpPr>
        <p:spPr>
          <a:xfrm>
            <a:off x="264695" y="4635821"/>
            <a:ext cx="6007768" cy="206210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de-DE" sz="1600" dirty="0"/>
              <a:t>Liebe Kolleginnen und Kollegen,</a:t>
            </a:r>
          </a:p>
          <a:p>
            <a:r>
              <a:rPr lang="de-DE" sz="1600" dirty="0"/>
              <a:t>nein, diese IFG-Antrag ist kein Scherz. Hoffentlich.</a:t>
            </a:r>
          </a:p>
          <a:p>
            <a:r>
              <a:rPr lang="de-DE" sz="1600" dirty="0"/>
              <a:t>Es wäre nett, wenn Sie sich meinen Antwortentwurf kurz ansehen könnten. Kurios ist das Ding allemal.</a:t>
            </a:r>
          </a:p>
          <a:p>
            <a:r>
              <a:rPr lang="de-DE" sz="1600" dirty="0"/>
              <a:t>Spannend wär nur zu wissen, auf welcher Hobbyvirologischen Website das Thema Salbei gerade diskutiert wird.</a:t>
            </a:r>
          </a:p>
          <a:p>
            <a:r>
              <a:rPr lang="de-DE" sz="1600" dirty="0"/>
              <a:t>Beste Grüße</a:t>
            </a:r>
          </a:p>
          <a:p>
            <a:r>
              <a:rPr lang="de-DE" sz="1600" dirty="0"/>
              <a:t>(BMG)</a:t>
            </a:r>
          </a:p>
        </p:txBody>
      </p:sp>
      <p:sp>
        <p:nvSpPr>
          <p:cNvPr id="12" name="Titel 1">
            <a:extLst>
              <a:ext uri="{FF2B5EF4-FFF2-40B4-BE49-F238E27FC236}">
                <a16:creationId xmlns:a16="http://schemas.microsoft.com/office/drawing/2014/main" id="{149D4251-0F0E-4A1A-B851-1666E64D73BA}"/>
              </a:ext>
            </a:extLst>
          </p:cNvPr>
          <p:cNvSpPr>
            <a:spLocks noGrp="1"/>
          </p:cNvSpPr>
          <p:nvPr>
            <p:ph type="title"/>
          </p:nvPr>
        </p:nvSpPr>
        <p:spPr>
          <a:xfrm>
            <a:off x="838200" y="365125"/>
            <a:ext cx="10515600" cy="1325563"/>
          </a:xfrm>
        </p:spPr>
        <p:txBody>
          <a:bodyPr>
            <a:normAutofit/>
          </a:bodyPr>
          <a:lstStyle/>
          <a:p>
            <a:r>
              <a:rPr lang="de-DE" b="1" dirty="0">
                <a:solidFill>
                  <a:schemeClr val="accent1">
                    <a:lumMod val="75000"/>
                  </a:schemeClr>
                </a:solidFill>
              </a:rPr>
              <a:t>IFG Anfragen (aus dem BMG)</a:t>
            </a:r>
          </a:p>
        </p:txBody>
      </p:sp>
      <p:pic>
        <p:nvPicPr>
          <p:cNvPr id="13" name="Grafik 12">
            <a:extLst>
              <a:ext uri="{FF2B5EF4-FFF2-40B4-BE49-F238E27FC236}">
                <a16:creationId xmlns:a16="http://schemas.microsoft.com/office/drawing/2014/main" id="{B1E3F6CE-272D-49A6-9FE6-6A42624809DD}"/>
              </a:ext>
            </a:extLst>
          </p:cNvPr>
          <p:cNvPicPr>
            <a:picLocks noChangeAspect="1"/>
          </p:cNvPicPr>
          <p:nvPr/>
        </p:nvPicPr>
        <p:blipFill>
          <a:blip r:embed="rId4"/>
          <a:stretch>
            <a:fillRect/>
          </a:stretch>
        </p:blipFill>
        <p:spPr>
          <a:xfrm>
            <a:off x="8600097" y="2628900"/>
            <a:ext cx="2857500" cy="1600200"/>
          </a:xfrm>
          <a:prstGeom prst="rect">
            <a:avLst/>
          </a:prstGeom>
        </p:spPr>
      </p:pic>
      <p:sp>
        <p:nvSpPr>
          <p:cNvPr id="14" name="Pfeil: nach rechts 13">
            <a:extLst>
              <a:ext uri="{FF2B5EF4-FFF2-40B4-BE49-F238E27FC236}">
                <a16:creationId xmlns:a16="http://schemas.microsoft.com/office/drawing/2014/main" id="{4B96BA36-08EA-430E-A208-D951C0806056}"/>
              </a:ext>
            </a:extLst>
          </p:cNvPr>
          <p:cNvSpPr/>
          <p:nvPr/>
        </p:nvSpPr>
        <p:spPr>
          <a:xfrm>
            <a:off x="6560266" y="5470358"/>
            <a:ext cx="417094" cy="39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4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Breitbild</PresentationFormat>
  <Paragraphs>124</Paragraphs>
  <Slides>18</Slides>
  <Notes>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Calibri Light</vt:lpstr>
      <vt:lpstr>Times New Roman</vt:lpstr>
      <vt:lpstr>Wingdings</vt:lpstr>
      <vt:lpstr>Office</vt:lpstr>
      <vt:lpstr>Agenda</vt:lpstr>
      <vt:lpstr>Kuriositäten aus dem Lagezentrum (Ulrike Grote, FG31)</vt:lpstr>
      <vt:lpstr>Tippfehler und Autokorrektur…</vt:lpstr>
      <vt:lpstr>Tippfehler und Autokorrektur… - auch bei anderen ;)</vt:lpstr>
      <vt:lpstr>RKI-intern</vt:lpstr>
      <vt:lpstr>Berichtserstattung</vt:lpstr>
      <vt:lpstr>Aufgaben, Aufgaben, Aufgaben…</vt:lpstr>
      <vt:lpstr>Aufgaben, Aufgaben, Aufgaben…</vt:lpstr>
      <vt:lpstr>IFG Anfragen (aus dem BMG)</vt:lpstr>
      <vt:lpstr>Es geht noch weiter …</vt:lpstr>
      <vt:lpstr>KoNa</vt:lpstr>
      <vt:lpstr>KoNa</vt:lpstr>
      <vt:lpstr>Kreative Passwörter </vt:lpstr>
      <vt:lpstr>Corona und Katzen</vt:lpstr>
      <vt:lpstr>Corona und Katzen</vt:lpstr>
      <vt:lpstr>Ihre Fragen…</vt:lpstr>
      <vt:lpstr>PowerPoint-Präsentation</vt:lpstr>
      <vt:lpstr>Kuriositäten aus dem Lagezentrum - best of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Kuriositäten aus dem Lagezentrum</dc:title>
  <dc:creator>Grote, Ulrike</dc:creator>
  <cp:lastModifiedBy>Grote, Ulrike</cp:lastModifiedBy>
  <cp:revision>73</cp:revision>
  <dcterms:created xsi:type="dcterms:W3CDTF">2020-12-03T13:51:40Z</dcterms:created>
  <dcterms:modified xsi:type="dcterms:W3CDTF">2023-07-05T08:13:45Z</dcterms:modified>
</cp:coreProperties>
</file>